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70" r:id="rId8"/>
    <p:sldId id="261" r:id="rId9"/>
    <p:sldId id="262"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85" r:id="rId23"/>
    <p:sldId id="277" r:id="rId24"/>
    <p:sldId id="278" r:id="rId25"/>
    <p:sldId id="279" r:id="rId26"/>
    <p:sldId id="280" r:id="rId27"/>
    <p:sldId id="281" r:id="rId28"/>
    <p:sldId id="282" r:id="rId29"/>
    <p:sldId id="283" r:id="rId30"/>
    <p:sldId id="284" r:id="rId31"/>
    <p:sldId id="286" r:id="rId32"/>
    <p:sldId id="287" r:id="rId33"/>
    <p:sldId id="288" r:id="rId34"/>
    <p:sldId id="289" r:id="rId35"/>
    <p:sldId id="290" r:id="rId36"/>
    <p:sldId id="291" r:id="rId37"/>
    <p:sldId id="292" r:id="rId38"/>
    <p:sldId id="293" r:id="rId39"/>
    <p:sldId id="302" r:id="rId40"/>
    <p:sldId id="303" r:id="rId41"/>
    <p:sldId id="304" r:id="rId42"/>
    <p:sldId id="294" r:id="rId43"/>
    <p:sldId id="295" r:id="rId44"/>
    <p:sldId id="296" r:id="rId45"/>
    <p:sldId id="297" r:id="rId46"/>
    <p:sldId id="298" r:id="rId47"/>
    <p:sldId id="299" r:id="rId48"/>
    <p:sldId id="300" r:id="rId49"/>
    <p:sldId id="301" r:id="rId50"/>
    <p:sldId id="306" r:id="rId51"/>
    <p:sldId id="305" r:id="rId5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P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s-PR"/>
          </a:p>
        </p:txBody>
      </p:sp>
      <p:sp>
        <p:nvSpPr>
          <p:cNvPr id="4" name="Marcador de fecha 3"/>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311352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4" name="Marcador de fecha 3"/>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14604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PR"/>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4" name="Marcador de fecha 3"/>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17258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4" name="Marcador de fecha 3"/>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309326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PR"/>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325249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R"/>
          </a:p>
        </p:txBody>
      </p:sp>
      <p:sp>
        <p:nvSpPr>
          <p:cNvPr id="3" name="Marcador de contenido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4" name="Marcador de contenido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5" name="Marcador de fecha 4"/>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162755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PR"/>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7" name="Marcador de fecha 6"/>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39139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R"/>
          </a:p>
        </p:txBody>
      </p:sp>
      <p:sp>
        <p:nvSpPr>
          <p:cNvPr id="3" name="Marcador de fecha 2"/>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3128588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312843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PR"/>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54242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PR"/>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PR"/>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557D6B9-3BB6-4292-B39F-96063478AF25}" type="datetimeFigureOut">
              <a:rPr lang="es-ES" smtClean="0"/>
              <a:pPr/>
              <a:t>04/09/2023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0516194-82A5-472A-BE39-F72AC6C4A35C}" type="slidenum">
              <a:rPr lang="es-ES" smtClean="0"/>
              <a:pPr/>
              <a:t>‹Nº›</a:t>
            </a:fld>
            <a:endParaRPr lang="es-ES"/>
          </a:p>
        </p:txBody>
      </p:sp>
    </p:spTree>
    <p:extLst>
      <p:ext uri="{BB962C8B-B14F-4D97-AF65-F5344CB8AC3E}">
        <p14:creationId xmlns:p14="http://schemas.microsoft.com/office/powerpoint/2010/main" val="66930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R"/>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R"/>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557D6B9-3BB6-4292-B39F-96063478AF25}" type="datetimeFigureOut">
              <a:rPr lang="es-ES" smtClean="0"/>
              <a:pPr/>
              <a:t>04/09/2023</a:t>
            </a:fld>
            <a:endParaRPr lang="es-ES"/>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516194-82A5-472A-BE39-F72AC6C4A35C}" type="slidenum">
              <a:rPr lang="es-ES" smtClean="0"/>
              <a:pPr/>
              <a:t>‹Nº›</a:t>
            </a:fld>
            <a:endParaRPr lang="es-ES"/>
          </a:p>
        </p:txBody>
      </p:sp>
    </p:spTree>
    <p:extLst>
      <p:ext uri="{BB962C8B-B14F-4D97-AF65-F5344CB8AC3E}">
        <p14:creationId xmlns:p14="http://schemas.microsoft.com/office/powerpoint/2010/main" val="8798666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rcid.org/0000-0003-3259-976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concepto.de/que-es-paradigma/" TargetMode="External"/><Relationship Id="rId2" Type="http://schemas.openxmlformats.org/officeDocument/2006/relationships/hyperlink" Target="https://concepto.de/informacion/" TargetMode="Externa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87624" y="2276872"/>
            <a:ext cx="7056784" cy="769441"/>
          </a:xfrm>
          <a:prstGeom prst="rect">
            <a:avLst/>
          </a:prstGeom>
        </p:spPr>
        <p:txBody>
          <a:bodyPr wrap="square">
            <a:spAutoFit/>
          </a:bodyPr>
          <a:lstStyle/>
          <a:p>
            <a:r>
              <a:rPr lang="es-419" sz="4400" dirty="0"/>
              <a:t>Revisión  Bibliográficas</a:t>
            </a:r>
          </a:p>
        </p:txBody>
      </p:sp>
      <p:sp>
        <p:nvSpPr>
          <p:cNvPr id="7" name="Rectángulo 6"/>
          <p:cNvSpPr/>
          <p:nvPr/>
        </p:nvSpPr>
        <p:spPr>
          <a:xfrm>
            <a:off x="323528" y="3284984"/>
            <a:ext cx="8280920" cy="1037207"/>
          </a:xfrm>
          <a:prstGeom prst="rect">
            <a:avLst/>
          </a:prstGeom>
        </p:spPr>
        <p:txBody>
          <a:bodyPr wrap="square">
            <a:spAutoFit/>
          </a:bodyPr>
          <a:lstStyle/>
          <a:p>
            <a:r>
              <a:rPr lang="es-419" sz="2000" dirty="0" smtClean="0">
                <a:solidFill>
                  <a:srgbClr val="595959"/>
                </a:solidFill>
                <a:latin typeface="Arial" panose="020B0604020202020204" pitchFamily="34" charset="0"/>
              </a:rPr>
              <a:t>Dr. Luis Vivas-Bombino</a:t>
            </a:r>
            <a:r>
              <a:rPr lang="es-419" sz="2000" baseline="30000" dirty="0" smtClean="0">
                <a:solidFill>
                  <a:srgbClr val="595959"/>
                </a:solidFill>
                <a:latin typeface="Arial" panose="020B0604020202020204" pitchFamily="34" charset="0"/>
              </a:rPr>
              <a:t>1</a:t>
            </a:r>
            <a:r>
              <a:rPr lang="es-419" sz="2000" baseline="30000" dirty="0">
                <a:solidFill>
                  <a:srgbClr val="595959"/>
                </a:solidFill>
                <a:latin typeface="Arial" panose="020B0604020202020204" pitchFamily="34" charset="0"/>
              </a:rPr>
              <a:t> </a:t>
            </a:r>
            <a:r>
              <a:rPr lang="es-419" sz="2000" baseline="30000" dirty="0" smtClean="0">
                <a:solidFill>
                  <a:srgbClr val="595959"/>
                </a:solidFill>
                <a:latin typeface="Arial" panose="020B0604020202020204" pitchFamily="34" charset="0"/>
              </a:rPr>
              <a:t> </a:t>
            </a:r>
            <a:r>
              <a:rPr lang="es-419" sz="2000" dirty="0" smtClean="0">
                <a:solidFill>
                  <a:srgbClr val="2861AE"/>
                </a:solidFill>
                <a:latin typeface="Arial" panose="020B0604020202020204" pitchFamily="34" charset="0"/>
                <a:hlinkClick r:id="rId2"/>
              </a:rPr>
              <a:t>https</a:t>
            </a:r>
            <a:r>
              <a:rPr lang="es-419" sz="2000" dirty="0">
                <a:solidFill>
                  <a:srgbClr val="2861AE"/>
                </a:solidFill>
                <a:latin typeface="Arial" panose="020B0604020202020204" pitchFamily="34" charset="0"/>
                <a:hlinkClick r:id="rId2"/>
              </a:rPr>
              <a:t>://</a:t>
            </a:r>
            <a:r>
              <a:rPr lang="es-419" sz="2000" dirty="0" smtClean="0">
                <a:solidFill>
                  <a:srgbClr val="2861AE"/>
                </a:solidFill>
                <a:latin typeface="Arial" panose="020B0604020202020204" pitchFamily="34" charset="0"/>
                <a:hlinkClick r:id="rId2"/>
              </a:rPr>
              <a:t>orcid.org/0000-0003-3259-976X</a:t>
            </a:r>
            <a:endParaRPr lang="es-419" sz="2000" dirty="0" smtClean="0">
              <a:solidFill>
                <a:srgbClr val="2861AE"/>
              </a:solidFill>
              <a:latin typeface="Arial" panose="020B0604020202020204" pitchFamily="34" charset="0"/>
            </a:endParaRPr>
          </a:p>
          <a:p>
            <a:endParaRPr lang="es-419" sz="2000" dirty="0" smtClean="0">
              <a:solidFill>
                <a:srgbClr val="2861AE"/>
              </a:solidFill>
              <a:latin typeface="Arial" panose="020B0604020202020204" pitchFamily="34" charset="0"/>
            </a:endParaRPr>
          </a:p>
          <a:p>
            <a:pPr>
              <a:lnSpc>
                <a:spcPct val="107000"/>
              </a:lnSpc>
              <a:spcAft>
                <a:spcPts val="800"/>
              </a:spcAft>
            </a:pPr>
            <a:r>
              <a:rPr lang="es-ES_tradnl" sz="2000" dirty="0">
                <a:latin typeface="Calibri" panose="020F0502020204030204" pitchFamily="34" charset="0"/>
                <a:ea typeface="Calibri" panose="020F0502020204030204" pitchFamily="34" charset="0"/>
                <a:cs typeface="Times New Roman" panose="02020603050405020304" pitchFamily="18" charset="0"/>
              </a:rPr>
              <a:t>Dra. Margarita </a:t>
            </a:r>
            <a:r>
              <a:rPr lang="es-ES_tradnl" sz="2000" dirty="0" smtClean="0">
                <a:latin typeface="Calibri" panose="020F0502020204030204" pitchFamily="34" charset="0"/>
                <a:ea typeface="Calibri" panose="020F0502020204030204" pitchFamily="34" charset="0"/>
                <a:cs typeface="Times New Roman" panose="02020603050405020304" pitchFamily="18" charset="0"/>
              </a:rPr>
              <a:t>González </a:t>
            </a:r>
            <a:r>
              <a:rPr lang="es-ES_tradnl" sz="2000" dirty="0">
                <a:latin typeface="Calibri" panose="020F0502020204030204" pitchFamily="34" charset="0"/>
                <a:ea typeface="Calibri" panose="020F0502020204030204" pitchFamily="34" charset="0"/>
                <a:cs typeface="Times New Roman" panose="02020603050405020304" pitchFamily="18" charset="0"/>
              </a:rPr>
              <a:t>Tapia </a:t>
            </a:r>
            <a:r>
              <a:rPr lang="es-ES_tradnl" sz="2000" baseline="30000" dirty="0">
                <a:latin typeface="Calibri" panose="020F0502020204030204" pitchFamily="34" charset="0"/>
                <a:ea typeface="Calibri" panose="020F0502020204030204" pitchFamily="34" charset="0"/>
                <a:cs typeface="Times New Roman" panose="02020603050405020304" pitchFamily="18" charset="0"/>
              </a:rPr>
              <a:t>2 </a:t>
            </a:r>
            <a:r>
              <a:rPr lang="es-ES_tradnl" sz="2000" dirty="0">
                <a:latin typeface="Calibri" panose="020F0502020204030204" pitchFamily="34" charset="0"/>
                <a:ea typeface="Calibri" panose="020F0502020204030204" pitchFamily="34" charset="0"/>
                <a:cs typeface="Times New Roman" panose="02020603050405020304" pitchFamily="18" charset="0"/>
              </a:rPr>
              <a:t>. </a:t>
            </a:r>
            <a:r>
              <a:rPr lang="es-ES_tradnl"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https://orcid.org/0000-0003-3834-1882</a:t>
            </a:r>
            <a:endParaRPr lang="es-419"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79512" y="4725144"/>
            <a:ext cx="8424936" cy="1512209"/>
          </a:xfrm>
          <a:prstGeom prst="rect">
            <a:avLst/>
          </a:prstGeom>
        </p:spPr>
        <p:txBody>
          <a:bodyPr wrap="square">
            <a:spAutoFit/>
          </a:bodyPr>
          <a:lstStyle/>
          <a:p>
            <a:pPr>
              <a:lnSpc>
                <a:spcPct val="107000"/>
              </a:lnSpc>
              <a:spcAft>
                <a:spcPts val="800"/>
              </a:spcAft>
            </a:pPr>
            <a:r>
              <a:rPr lang="es-ES_tradnl" sz="2000" baseline="30000" dirty="0">
                <a:latin typeface="Calibri" panose="020F0502020204030204" pitchFamily="34" charset="0"/>
                <a:ea typeface="Calibri" panose="020F0502020204030204" pitchFamily="34" charset="0"/>
                <a:cs typeface="Times New Roman" panose="02020603050405020304" pitchFamily="18" charset="0"/>
              </a:rPr>
              <a:t>1</a:t>
            </a:r>
            <a:r>
              <a:rPr lang="es-ES_tradnl" sz="2000" dirty="0">
                <a:latin typeface="Calibri" panose="020F0502020204030204" pitchFamily="34" charset="0"/>
                <a:ea typeface="Calibri" panose="020F0502020204030204" pitchFamily="34" charset="0"/>
                <a:cs typeface="Times New Roman" panose="02020603050405020304" pitchFamily="18" charset="0"/>
              </a:rPr>
              <a:t>Especialista de segundo grado en MGI, profesor auxiliar, investigador agregado, FCM Victoria de Girón</a:t>
            </a:r>
            <a:endParaRPr lang="es-419"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_tradnl" sz="2000" baseline="30000" dirty="0">
                <a:latin typeface="Calibri" panose="020F0502020204030204" pitchFamily="34" charset="0"/>
                <a:ea typeface="Calibri" panose="020F0502020204030204" pitchFamily="34" charset="0"/>
                <a:cs typeface="Times New Roman" panose="02020603050405020304" pitchFamily="18" charset="0"/>
              </a:rPr>
              <a:t>2</a:t>
            </a:r>
            <a:r>
              <a:rPr lang="es-ES_tradnl" sz="2000" dirty="0">
                <a:latin typeface="Calibri" panose="020F0502020204030204" pitchFamily="34" charset="0"/>
                <a:ea typeface="Calibri" panose="020F0502020204030204" pitchFamily="34" charset="0"/>
                <a:cs typeface="Times New Roman" panose="02020603050405020304" pitchFamily="18" charset="0"/>
              </a:rPr>
              <a:t>Especialista de segundo grado en higiene y epidemiologia, profesor asistente, investigador agregado, FCM Victoria de Girón</a:t>
            </a:r>
            <a:endParaRPr lang="es-419"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agen 1"/>
          <p:cNvPicPr>
            <a:picLocks noChangeAspect="1"/>
          </p:cNvPicPr>
          <p:nvPr/>
        </p:nvPicPr>
        <p:blipFill>
          <a:blip r:embed="rId3"/>
          <a:stretch>
            <a:fillRect/>
          </a:stretch>
        </p:blipFill>
        <p:spPr>
          <a:xfrm>
            <a:off x="179512" y="260649"/>
            <a:ext cx="8784976" cy="19442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214290"/>
            <a:ext cx="3635932" cy="461665"/>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spAutoFit/>
          </a:bodyPr>
          <a:lstStyle/>
          <a:p>
            <a:r>
              <a:rPr lang="es-ES" sz="2400" b="1" dirty="0" smtClean="0">
                <a:latin typeface="Arial" pitchFamily="34" charset="0"/>
                <a:cs typeface="Arial" pitchFamily="34" charset="0"/>
              </a:rPr>
              <a:t>Objetivos de la revisión</a:t>
            </a:r>
            <a:endParaRPr lang="es-ES" sz="2400" b="1" dirty="0">
              <a:latin typeface="Arial" pitchFamily="34" charset="0"/>
              <a:cs typeface="Arial" pitchFamily="34" charset="0"/>
            </a:endParaRPr>
          </a:p>
        </p:txBody>
      </p:sp>
      <p:sp>
        <p:nvSpPr>
          <p:cNvPr id="3" name="2 Rectángulo"/>
          <p:cNvSpPr/>
          <p:nvPr/>
        </p:nvSpPr>
        <p:spPr>
          <a:xfrm>
            <a:off x="214282" y="857233"/>
            <a:ext cx="8715436" cy="6370975"/>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Identificar los aspectos relevantes conocidos, desconocidos y controvertidos sobre el tema de investigación en base a las recomendaciones obtenidas en otros estudios de investigación.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Centrar el tema de interés formulando objetivos, hipótesis y problemas concretos.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Identificar las aproximaciones teóricas elaboradas sobre el tema.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a:latin typeface="Arial" pitchFamily="34" charset="0"/>
                <a:cs typeface="Arial" pitchFamily="34" charset="0"/>
              </a:rPr>
              <a:t> </a:t>
            </a:r>
            <a:r>
              <a:rPr lang="es-ES" sz="2400" dirty="0" smtClean="0">
                <a:latin typeface="Arial" pitchFamily="34" charset="0"/>
                <a:cs typeface="Arial" pitchFamily="34" charset="0"/>
              </a:rPr>
              <a:t>Conocer las aproximaciones metodológicas al estudio del tema: sujetos y selección, tipos de diseño utilizados con ventajas e inconvenientes sobre su validez externa e interna, dificultades encontradas en investigaciones previas. </a:t>
            </a:r>
          </a:p>
          <a:p>
            <a:pPr algn="just">
              <a:buFont typeface="Arial" pitchFamily="34" charset="0"/>
              <a:buChar char="•"/>
            </a:pPr>
            <a:r>
              <a:rPr lang="es-ES" sz="2400" dirty="0" smtClean="0">
                <a:latin typeface="Arial" pitchFamily="34" charset="0"/>
                <a:cs typeface="Arial" pitchFamily="34" charset="0"/>
              </a:rPr>
              <a:t> </a:t>
            </a:r>
            <a:endParaRPr lang="es-ES" sz="2400" dirty="0">
              <a:latin typeface="Arial" pitchFamily="34" charset="0"/>
              <a:cs typeface="Arial" pitchFamily="34" charset="0"/>
            </a:endParaRPr>
          </a:p>
        </p:txBody>
      </p:sp>
      <p:sp>
        <p:nvSpPr>
          <p:cNvPr id="4" name="3 Rectángulo"/>
          <p:cNvSpPr/>
          <p:nvPr/>
        </p:nvSpPr>
        <p:spPr>
          <a:xfrm>
            <a:off x="5000628" y="642918"/>
            <a:ext cx="3978974" cy="461665"/>
          </a:xfrm>
          <a:prstGeom prst="rect">
            <a:avLst/>
          </a:prstGeom>
          <a:solidFill>
            <a:srgbClr val="00B0F0"/>
          </a:solidFill>
        </p:spPr>
        <p:txBody>
          <a:bodyPr wrap="none">
            <a:spAutoFit/>
          </a:bodyPr>
          <a:lstStyle/>
          <a:p>
            <a:r>
              <a:rPr lang="es-ES" sz="2400" b="1" dirty="0" smtClean="0">
                <a:latin typeface="Arial" pitchFamily="34" charset="0"/>
                <a:cs typeface="Arial" pitchFamily="34" charset="0"/>
              </a:rPr>
              <a:t>Proceso de investigación</a:t>
            </a:r>
            <a:r>
              <a:rPr lang="es-ES" sz="2400" dirty="0" smtClean="0">
                <a:latin typeface="Arial" pitchFamily="34" charset="0"/>
                <a:cs typeface="Arial" pitchFamily="34" charset="0"/>
              </a:rPr>
              <a:t> </a:t>
            </a:r>
          </a:p>
        </p:txBody>
      </p:sp>
      <p:sp>
        <p:nvSpPr>
          <p:cNvPr id="5" name="4 Arco"/>
          <p:cNvSpPr/>
          <p:nvPr/>
        </p:nvSpPr>
        <p:spPr>
          <a:xfrm>
            <a:off x="3929058" y="280219"/>
            <a:ext cx="1214446" cy="648451"/>
          </a:xfrm>
          <a:prstGeom prst="arc">
            <a:avLst>
              <a:gd name="adj1" fmla="val 14662724"/>
              <a:gd name="adj2" fmla="val 21174660"/>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571480"/>
            <a:ext cx="8429684" cy="4154984"/>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Identificar las variables asociadas al estudio del tema y los instrumentos para su medición.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Seleccionar los métodos de análisis más apropiados.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Comparar los resultados obtenidos en la investigación con estudios similares, discutiendo críticamente conclusiones contradictorias procedentes de diferentes estudios.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Para explicar, apoyar y ampliar la teoría generada en los estudios de investigación de teoría fundamentada. </a:t>
            </a:r>
            <a:endParaRPr lang="es-ES" sz="2400" dirty="0">
              <a:latin typeface="Arial" pitchFamily="34" charset="0"/>
              <a:cs typeface="Arial" pitchFamily="34" charset="0"/>
            </a:endParaRPr>
          </a:p>
        </p:txBody>
      </p:sp>
      <p:pic>
        <p:nvPicPr>
          <p:cNvPr id="3" name="2 Imagen" descr="Revisión Bibliografica by daiana gonzalez"/>
          <p:cNvPicPr/>
          <p:nvPr/>
        </p:nvPicPr>
        <p:blipFill>
          <a:blip r:embed="rId2" cstate="print"/>
          <a:srcRect/>
          <a:stretch>
            <a:fillRect/>
          </a:stretch>
        </p:blipFill>
        <p:spPr bwMode="auto">
          <a:xfrm>
            <a:off x="5643570" y="5072074"/>
            <a:ext cx="2214578" cy="128588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1142984"/>
            <a:ext cx="8643998" cy="5262979"/>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 Identificar las evidencias disponibles más actuales.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Tomar decisiones acertadas, actualizadas e informadas en la práctica clínica y de la gestión.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Elaboración de guías de práctica clínica.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Evaluar la pertinencia e idoneidad de las prácticas de cuidados realizadas.</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 Identificar la aplicabilidad de la evidencia conocida a nuestro contexto de cuidados.</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 Elaboración de políticas de salud. </a:t>
            </a:r>
            <a:endParaRPr lang="es-ES" sz="2400" dirty="0">
              <a:latin typeface="Arial" pitchFamily="34" charset="0"/>
              <a:cs typeface="Arial" pitchFamily="34" charset="0"/>
            </a:endParaRPr>
          </a:p>
        </p:txBody>
      </p:sp>
      <p:sp>
        <p:nvSpPr>
          <p:cNvPr id="3" name="2 Rectángulo"/>
          <p:cNvSpPr/>
          <p:nvPr/>
        </p:nvSpPr>
        <p:spPr>
          <a:xfrm>
            <a:off x="428596" y="214290"/>
            <a:ext cx="8501122" cy="830997"/>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s-ES" sz="2400" b="1" dirty="0" smtClean="0">
                <a:latin typeface="Arial" pitchFamily="34" charset="0"/>
                <a:cs typeface="Arial" pitchFamily="34" charset="0"/>
              </a:rPr>
              <a:t>Aplicación de la evidencia científica a la práctica del cuidado</a:t>
            </a:r>
            <a:r>
              <a:rPr lang="es-ES" sz="24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928670"/>
            <a:ext cx="8572560" cy="4893647"/>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 Resumir información sobre un tema o problema.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Proporcionar información amplia sobre un tema.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Ahorrar tiempo y esfuerzo en la lectura de documentos primarios.</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 Contribuir a superar las barreras idiomáticas.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Ayudar al lector a preparar comunicaciones, clases, conferencias.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Elaborar nuevas aproximaciones teóricas o conceptuales. </a:t>
            </a:r>
            <a:endParaRPr lang="es-ES" sz="2400" dirty="0">
              <a:latin typeface="Arial" pitchFamily="34" charset="0"/>
              <a:cs typeface="Arial" pitchFamily="34" charset="0"/>
            </a:endParaRPr>
          </a:p>
        </p:txBody>
      </p:sp>
      <p:sp>
        <p:nvSpPr>
          <p:cNvPr id="3" name="2 Rectángulo"/>
          <p:cNvSpPr/>
          <p:nvPr/>
        </p:nvSpPr>
        <p:spPr>
          <a:xfrm>
            <a:off x="2786050" y="214290"/>
            <a:ext cx="3913251" cy="461665"/>
          </a:xfrm>
          <a:prstGeom prst="rect">
            <a:avLst/>
          </a:prstGeo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spAutoFit/>
          </a:bodyPr>
          <a:lstStyle/>
          <a:p>
            <a:r>
              <a:rPr lang="es-ES" sz="2400" b="1" dirty="0" smtClean="0">
                <a:latin typeface="Arial" pitchFamily="34" charset="0"/>
                <a:cs typeface="Arial" pitchFamily="34" charset="0"/>
              </a:rPr>
              <a:t>Actualización académica</a:t>
            </a:r>
            <a:r>
              <a:rPr lang="es-ES" sz="24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1285860"/>
            <a:ext cx="8286808" cy="2308324"/>
          </a:xfrm>
          <a:prstGeom prst="rect">
            <a:avLst/>
          </a:prstGeom>
          <a:solidFill>
            <a:srgbClr val="00B0F0"/>
          </a:solidFill>
          <a:ln>
            <a:noFill/>
          </a:ln>
          <a:effectLst>
            <a:outerShdw blurRad="190500" dist="228600" dir="2700000" algn="ctr">
              <a:srgbClr val="000000">
                <a:alpha val="30000"/>
              </a:srgbClr>
            </a:outerShdw>
          </a:effectLst>
          <a:scene3d>
            <a:camera prst="isometricOffAxis1Right"/>
            <a:lightRig rig="glow" dir="t">
              <a:rot lat="0" lon="0" rev="4800000"/>
            </a:lightRig>
          </a:scene3d>
          <a:sp3d prstMaterial="matte">
            <a:bevelT w="127000" h="63500"/>
          </a:sp3d>
        </p:spPr>
        <p:txBody>
          <a:bodyPr wrap="square">
            <a:spAutoFit/>
          </a:bodyPr>
          <a:lstStyle/>
          <a:p>
            <a:pPr algn="just"/>
            <a:r>
              <a:rPr lang="es-ES" sz="2400" dirty="0" smtClean="0">
                <a:latin typeface="Arial" pitchFamily="34" charset="0"/>
                <a:cs typeface="Arial" pitchFamily="34" charset="0"/>
              </a:rPr>
              <a:t>La revisión de la literatura debería tener unas características que nos permitan acercarnos al tema de forma que podamos tener un conocimiento profundo y preciso sobre el estado de la cuestión.</a:t>
            </a:r>
          </a:p>
          <a:p>
            <a:pPr algn="just"/>
            <a:r>
              <a:rPr lang="es-ES" sz="2400" dirty="0" smtClean="0">
                <a:latin typeface="Arial" pitchFamily="34" charset="0"/>
                <a:cs typeface="Arial" pitchFamily="34" charset="0"/>
              </a:rPr>
              <a:t>propone toda una serie de preguntas a las que deberíamos poder responder tras realizar la revisión bibliográfica</a:t>
            </a:r>
            <a:r>
              <a:rPr lang="es-ES" dirty="0" smtClean="0"/>
              <a:t>. </a:t>
            </a:r>
            <a:endParaRPr lang="es-ES" dirty="0"/>
          </a:p>
        </p:txBody>
      </p:sp>
      <p:sp>
        <p:nvSpPr>
          <p:cNvPr id="3" name="2 Rectángulo"/>
          <p:cNvSpPr/>
          <p:nvPr/>
        </p:nvSpPr>
        <p:spPr>
          <a:xfrm>
            <a:off x="1500166" y="285728"/>
            <a:ext cx="6429420" cy="461665"/>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Características de la revisión bibliográfica </a:t>
            </a:r>
            <a:endParaRPr lang="es-ES" sz="2400" dirty="0" smtClean="0">
              <a:latin typeface="Arial" pitchFamily="34" charset="0"/>
              <a:cs typeface="Arial" pitchFamily="34" charset="0"/>
            </a:endParaRPr>
          </a:p>
        </p:txBody>
      </p:sp>
      <p:sp>
        <p:nvSpPr>
          <p:cNvPr id="4" name="3 Rectángulo"/>
          <p:cNvSpPr/>
          <p:nvPr/>
        </p:nvSpPr>
        <p:spPr>
          <a:xfrm>
            <a:off x="142844" y="4272677"/>
            <a:ext cx="8786842" cy="2308324"/>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lang="es-ES" sz="2400" dirty="0" smtClean="0">
                <a:latin typeface="Arial" pitchFamily="34" charset="0"/>
                <a:cs typeface="Arial" pitchFamily="34" charset="0"/>
              </a:rPr>
              <a:t>.¿Cuáles son las teorías, conceptos e ideas clave en el tema?</a:t>
            </a:r>
          </a:p>
          <a:p>
            <a:r>
              <a:rPr lang="es-ES" sz="2400" dirty="0" smtClean="0">
                <a:latin typeface="Arial" pitchFamily="34" charset="0"/>
                <a:cs typeface="Arial" pitchFamily="34" charset="0"/>
              </a:rPr>
              <a:t> </a:t>
            </a:r>
          </a:p>
          <a:p>
            <a:r>
              <a:rPr lang="es-ES" sz="2400" dirty="0" smtClean="0">
                <a:latin typeface="Arial" pitchFamily="34" charset="0"/>
                <a:cs typeface="Arial" pitchFamily="34" charset="0"/>
              </a:rPr>
              <a:t>.¿Cuáles es el campo epistemológico y ontológico para la disciplina? </a:t>
            </a:r>
          </a:p>
          <a:p>
            <a:endParaRPr lang="es-ES" sz="2400" dirty="0" smtClean="0">
              <a:latin typeface="Arial" pitchFamily="34" charset="0"/>
              <a:cs typeface="Arial" pitchFamily="34" charset="0"/>
            </a:endParaRPr>
          </a:p>
          <a:p>
            <a:r>
              <a:rPr lang="es-ES" sz="2400" dirty="0" smtClean="0">
                <a:latin typeface="Arial" pitchFamily="34" charset="0"/>
                <a:cs typeface="Arial" pitchFamily="34" charset="0"/>
              </a:rPr>
              <a:t>.¿Cuáles son las fuentes clave?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642918"/>
            <a:ext cx="8572560" cy="4893647"/>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.¿Cuáles son las cuestiones principales y las controversias sobre el tema?</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.¿Cuál es el origen y la definición del tema?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.¿Cómo se estructura y organiza el conocimiento sobre el tema?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.¿Cuáles son las cuestiones y problemas que se han investigado?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.¿Cómo la aproximación a estas preguntas ha incrementado nuestra comprensión y conocimiento sobre el tema? </a:t>
            </a:r>
            <a:endParaRPr lang="es-ES" sz="2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1142984"/>
            <a:ext cx="8643998" cy="4154984"/>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buFont typeface="Arial" pitchFamily="34" charset="0"/>
              <a:buChar char="•"/>
            </a:pPr>
            <a:r>
              <a:rPr lang="es-ES" sz="2400" dirty="0" smtClean="0">
                <a:latin typeface="Arial" pitchFamily="34" charset="0"/>
                <a:cs typeface="Arial" pitchFamily="34" charset="0"/>
              </a:rPr>
              <a:t>Cuando es sintética.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a:latin typeface="Arial" pitchFamily="34" charset="0"/>
                <a:cs typeface="Arial" pitchFamily="34" charset="0"/>
              </a:rPr>
              <a:t> </a:t>
            </a:r>
            <a:r>
              <a:rPr lang="es-ES" sz="2400" dirty="0" smtClean="0">
                <a:latin typeface="Arial" pitchFamily="34" charset="0"/>
                <a:cs typeface="Arial" pitchFamily="34" charset="0"/>
              </a:rPr>
              <a:t>Resalta los documentos consultados que más ayudan a comprender el problema de investigación.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Presentar los conocimientos de forma crítica, indicando las limitaciones de sus conclusiones y mostrando las lagunas metodológicas. </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Los trabajos deberían ser actuales (entre 5 y 10 años antes de la publicación del informe de investigación). </a:t>
            </a:r>
          </a:p>
        </p:txBody>
      </p:sp>
      <p:sp>
        <p:nvSpPr>
          <p:cNvPr id="4" name="3 Rectángulo"/>
          <p:cNvSpPr/>
          <p:nvPr/>
        </p:nvSpPr>
        <p:spPr>
          <a:xfrm>
            <a:off x="357158" y="214290"/>
            <a:ext cx="8572560" cy="461665"/>
          </a:xfrm>
          <a:prstGeom prst="rect">
            <a:avLst/>
          </a:prstGeom>
          <a:solidFill>
            <a:srgbClr val="00B0F0"/>
          </a:solidFill>
        </p:spPr>
        <p:txBody>
          <a:bodyPr wrap="square">
            <a:spAutoFit/>
          </a:bodyPr>
          <a:lstStyle/>
          <a:p>
            <a:pPr algn="ctr"/>
            <a:r>
              <a:rPr lang="es-ES" sz="2400" b="1" dirty="0" smtClean="0">
                <a:latin typeface="Arial" pitchFamily="34" charset="0"/>
                <a:cs typeface="Arial" pitchFamily="34" charset="0"/>
              </a:rPr>
              <a:t>¿Cuando decir que estamos frente a una buena revisión? </a:t>
            </a:r>
            <a:endParaRPr lang="es-ES" sz="2400" b="1" dirty="0"/>
          </a:p>
        </p:txBody>
      </p:sp>
      <p:pic>
        <p:nvPicPr>
          <p:cNvPr id="5" name="4 Imagen" descr="DOCTORÁNDOSE: La revisión bibliográfica"/>
          <p:cNvPicPr/>
          <p:nvPr/>
        </p:nvPicPr>
        <p:blipFill>
          <a:blip r:embed="rId2"/>
          <a:srcRect/>
          <a:stretch>
            <a:fillRect/>
          </a:stretch>
        </p:blipFill>
        <p:spPr bwMode="auto">
          <a:xfrm>
            <a:off x="6643702" y="5214950"/>
            <a:ext cx="2085854" cy="13824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571480"/>
            <a:ext cx="8715436" cy="2677656"/>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buFont typeface="Arial" pitchFamily="34" charset="0"/>
              <a:buChar char="•"/>
            </a:pPr>
            <a:r>
              <a:rPr lang="es-ES" sz="2400" dirty="0">
                <a:latin typeface="Arial" pitchFamily="34" charset="0"/>
                <a:cs typeface="Arial" pitchFamily="34" charset="0"/>
              </a:rPr>
              <a:t> </a:t>
            </a:r>
            <a:r>
              <a:rPr lang="es-ES" sz="2400" dirty="0" smtClean="0">
                <a:latin typeface="Arial" pitchFamily="34" charset="0"/>
                <a:cs typeface="Arial" pitchFamily="34" charset="0"/>
              </a:rPr>
              <a:t>Diferenciar entre aquellos trabajos que se han consultado directamente y los que no, teniendo en cuenta que hay normas de estilo de redacción que facilitan en mayor medida la facilitación de esta información.</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a:latin typeface="Arial" pitchFamily="34" charset="0"/>
                <a:cs typeface="Arial" pitchFamily="34" charset="0"/>
              </a:rPr>
              <a:t> </a:t>
            </a:r>
            <a:r>
              <a:rPr lang="es-ES" sz="2400" dirty="0" smtClean="0">
                <a:latin typeface="Arial" pitchFamily="34" charset="0"/>
                <a:cs typeface="Arial" pitchFamily="34" charset="0"/>
              </a:rPr>
              <a:t>En caso de carencia de estudios previos, se debe aportar las gestiones realizadas para obtener la información. </a:t>
            </a:r>
            <a:endParaRPr lang="es-ES" sz="2400" dirty="0">
              <a:latin typeface="Arial" pitchFamily="34" charset="0"/>
              <a:cs typeface="Arial" pitchFamily="34" charset="0"/>
            </a:endParaRPr>
          </a:p>
        </p:txBody>
      </p:sp>
      <p:sp>
        <p:nvSpPr>
          <p:cNvPr id="3" name="2 Rectángulo"/>
          <p:cNvSpPr/>
          <p:nvPr/>
        </p:nvSpPr>
        <p:spPr>
          <a:xfrm>
            <a:off x="428596" y="4429132"/>
            <a:ext cx="8286808" cy="1569660"/>
          </a:xfrm>
          <a:prstGeom prst="rect">
            <a:avLst/>
          </a:prstGeom>
          <a:solidFill>
            <a:srgbClr val="00B0F0"/>
          </a:solidFill>
          <a:ln>
            <a:noFill/>
          </a:ln>
          <a:effectLst>
            <a:outerShdw blurRad="149987" dist="250190" dir="8460000" algn="ctr">
              <a:srgbClr val="000000">
                <a:alpha val="28000"/>
              </a:srgbClr>
            </a:outerShdw>
          </a:effectLst>
          <a:scene3d>
            <a:camera prst="isometricOffAxis1Right"/>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Especial relevancia en el </a:t>
            </a:r>
            <a:r>
              <a:rPr lang="es-ES" sz="2400" b="1" dirty="0" smtClean="0">
                <a:latin typeface="Arial" pitchFamily="34" charset="0"/>
                <a:cs typeface="Arial" pitchFamily="34" charset="0"/>
              </a:rPr>
              <a:t>ámbito académico</a:t>
            </a:r>
            <a:r>
              <a:rPr lang="es-ES" sz="2400" dirty="0" smtClean="0">
                <a:latin typeface="Arial" pitchFamily="34" charset="0"/>
                <a:cs typeface="Arial" pitchFamily="34" charset="0"/>
              </a:rPr>
              <a:t>, y en ocasiones se delinea como </a:t>
            </a:r>
            <a:r>
              <a:rPr lang="es-ES" sz="2400" b="1" dirty="0" smtClean="0">
                <a:latin typeface="Arial" pitchFamily="34" charset="0"/>
                <a:cs typeface="Arial" pitchFamily="34" charset="0"/>
              </a:rPr>
              <a:t>herramienta</a:t>
            </a:r>
            <a:r>
              <a:rPr lang="es-ES" sz="2400" dirty="0" smtClean="0">
                <a:latin typeface="Arial" pitchFamily="34" charset="0"/>
                <a:cs typeface="Arial" pitchFamily="34" charset="0"/>
              </a:rPr>
              <a:t> para la </a:t>
            </a:r>
            <a:r>
              <a:rPr lang="es-ES" sz="2400" b="1" dirty="0" smtClean="0">
                <a:latin typeface="Arial" pitchFamily="34" charset="0"/>
                <a:cs typeface="Arial" pitchFamily="34" charset="0"/>
              </a:rPr>
              <a:t>evaluación </a:t>
            </a:r>
            <a:r>
              <a:rPr lang="es-ES" sz="2400" dirty="0" smtClean="0">
                <a:latin typeface="Arial" pitchFamily="34" charset="0"/>
                <a:cs typeface="Arial" pitchFamily="34" charset="0"/>
              </a:rPr>
              <a:t>de la </a:t>
            </a:r>
            <a:r>
              <a:rPr lang="es-ES" sz="2400" b="1" dirty="0" smtClean="0">
                <a:latin typeface="Arial" pitchFamily="34" charset="0"/>
                <a:cs typeface="Arial" pitchFamily="34" charset="0"/>
              </a:rPr>
              <a:t>adquisición</a:t>
            </a:r>
            <a:r>
              <a:rPr lang="es-ES" sz="2400" dirty="0" smtClean="0">
                <a:latin typeface="Arial" pitchFamily="34" charset="0"/>
                <a:cs typeface="Arial" pitchFamily="34" charset="0"/>
              </a:rPr>
              <a:t> de las </a:t>
            </a:r>
            <a:r>
              <a:rPr lang="es-ES" sz="2400" b="1" dirty="0" smtClean="0">
                <a:latin typeface="Arial" pitchFamily="34" charset="0"/>
                <a:cs typeface="Arial" pitchFamily="34" charset="0"/>
              </a:rPr>
              <a:t>competencias</a:t>
            </a:r>
            <a:r>
              <a:rPr lang="es-ES" sz="2400" dirty="0" smtClean="0">
                <a:latin typeface="Arial" pitchFamily="34" charset="0"/>
                <a:cs typeface="Arial" pitchFamily="34" charset="0"/>
              </a:rPr>
              <a:t> en los distintos </a:t>
            </a:r>
            <a:r>
              <a:rPr lang="es-ES" sz="2400" b="1" dirty="0" smtClean="0">
                <a:latin typeface="Arial" pitchFamily="34" charset="0"/>
                <a:cs typeface="Arial" pitchFamily="34" charset="0"/>
              </a:rPr>
              <a:t>grados académicos</a:t>
            </a:r>
            <a:r>
              <a:rPr lang="es-ES" sz="2400" dirty="0" smtClean="0">
                <a:latin typeface="Arial" pitchFamily="34" charset="0"/>
                <a:cs typeface="Arial" pitchFamily="34" charset="0"/>
              </a:rPr>
              <a:t>.</a:t>
            </a:r>
            <a:endParaRPr lang="es-ES" sz="24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85728"/>
            <a:ext cx="8572560" cy="6001643"/>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b="1" dirty="0" smtClean="0">
                <a:latin typeface="Arial" pitchFamily="34" charset="0"/>
                <a:cs typeface="Arial" pitchFamily="34" charset="0"/>
              </a:rPr>
              <a:t>Graduado. </a:t>
            </a:r>
            <a:r>
              <a:rPr lang="es-ES" sz="2400" dirty="0" smtClean="0">
                <a:latin typeface="Arial" pitchFamily="34" charset="0"/>
                <a:cs typeface="Arial" pitchFamily="34" charset="0"/>
              </a:rPr>
              <a:t>Fundamentalmente descriptiva, enfocada en un tema; se centra en identificar las fuentes principales del tema. Análisis del tema en términos útiles para la justificación de un trabajo. </a:t>
            </a:r>
          </a:p>
          <a:p>
            <a:pPr algn="just">
              <a:lnSpc>
                <a:spcPct val="150000"/>
              </a:lnSpc>
            </a:pPr>
            <a:endParaRPr lang="es-ES" sz="2400" dirty="0" smtClean="0">
              <a:latin typeface="Arial" pitchFamily="34" charset="0"/>
              <a:cs typeface="Arial" pitchFamily="34" charset="0"/>
            </a:endParaRPr>
          </a:p>
          <a:p>
            <a:pPr algn="just">
              <a:lnSpc>
                <a:spcPct val="150000"/>
              </a:lnSpc>
            </a:pPr>
            <a:r>
              <a:rPr lang="es-ES" sz="2400" b="1" dirty="0" smtClean="0">
                <a:latin typeface="Arial" pitchFamily="34" charset="0"/>
                <a:cs typeface="Arial" pitchFamily="34" charset="0"/>
              </a:rPr>
              <a:t>Máster. </a:t>
            </a:r>
            <a:r>
              <a:rPr lang="es-ES" sz="2400" dirty="0" smtClean="0">
                <a:latin typeface="Arial" pitchFamily="34" charset="0"/>
                <a:cs typeface="Arial" pitchFamily="34" charset="0"/>
              </a:rPr>
              <a:t>Es fundamentalmente analítica y sumativa, abordando las cuestiones metodológicas y de técnicas de investigación en el tema. La revisión debería contener </a:t>
            </a:r>
            <a:r>
              <a:rPr lang="es-ES" sz="2400" b="1" dirty="0" smtClean="0">
                <a:latin typeface="Arial" pitchFamily="34" charset="0"/>
                <a:cs typeface="Arial" pitchFamily="34" charset="0"/>
              </a:rPr>
              <a:t>dos capítulos esenciales:</a:t>
            </a:r>
            <a:r>
              <a:rPr lang="es-ES" sz="2400" dirty="0" smtClean="0">
                <a:latin typeface="Arial" pitchFamily="34" charset="0"/>
                <a:cs typeface="Arial" pitchFamily="34" charset="0"/>
              </a:rPr>
              <a:t> uno dedicado a los </a:t>
            </a:r>
            <a:r>
              <a:rPr lang="es-ES" sz="2400" b="1" dirty="0" smtClean="0">
                <a:latin typeface="Arial" pitchFamily="34" charset="0"/>
                <a:cs typeface="Arial" pitchFamily="34" charset="0"/>
              </a:rPr>
              <a:t>aspectos metodológicos</a:t>
            </a:r>
            <a:r>
              <a:rPr lang="es-ES" sz="2400" dirty="0" smtClean="0">
                <a:latin typeface="Arial" pitchFamily="34" charset="0"/>
                <a:cs typeface="Arial" pitchFamily="34" charset="0"/>
              </a:rPr>
              <a:t> y otro a las cuestiones </a:t>
            </a:r>
            <a:r>
              <a:rPr lang="es-ES" sz="2400" b="1" dirty="0" smtClean="0">
                <a:latin typeface="Arial" pitchFamily="34" charset="0"/>
                <a:cs typeface="Arial" pitchFamily="34" charset="0"/>
              </a:rPr>
              <a:t>teóricas</a:t>
            </a:r>
            <a:r>
              <a:rPr lang="es-ES" sz="2400" dirty="0" smtClean="0">
                <a:latin typeface="Arial" pitchFamily="34" charset="0"/>
                <a:cs typeface="Arial" pitchFamily="34" charset="0"/>
              </a:rPr>
              <a:t> relevantes. </a:t>
            </a:r>
          </a:p>
          <a:p>
            <a:pPr algn="just"/>
            <a:endParaRPr lang="es-ES" sz="2400"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071546"/>
            <a:ext cx="8429684" cy="4524315"/>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b="1" dirty="0" smtClean="0">
                <a:latin typeface="Arial" pitchFamily="34" charset="0"/>
                <a:cs typeface="Arial" pitchFamily="34" charset="0"/>
              </a:rPr>
              <a:t>Doctorado. </a:t>
            </a:r>
            <a:r>
              <a:rPr lang="es-ES" sz="2400" dirty="0" smtClean="0">
                <a:latin typeface="Arial" pitchFamily="34" charset="0"/>
                <a:cs typeface="Arial" pitchFamily="34" charset="0"/>
              </a:rPr>
              <a:t>Es una revisión </a:t>
            </a:r>
            <a:r>
              <a:rPr lang="es-ES" sz="2400" b="1" dirty="0" smtClean="0">
                <a:latin typeface="Arial" pitchFamily="34" charset="0"/>
                <a:cs typeface="Arial" pitchFamily="34" charset="0"/>
              </a:rPr>
              <a:t>analítica</a:t>
            </a:r>
            <a:r>
              <a:rPr lang="es-ES" sz="2400" dirty="0" smtClean="0">
                <a:latin typeface="Arial" pitchFamily="34" charset="0"/>
                <a:cs typeface="Arial" pitchFamily="34" charset="0"/>
              </a:rPr>
              <a:t> y de </a:t>
            </a:r>
            <a:r>
              <a:rPr lang="es-ES" sz="2400" b="1" dirty="0" smtClean="0">
                <a:latin typeface="Arial" pitchFamily="34" charset="0"/>
                <a:cs typeface="Arial" pitchFamily="34" charset="0"/>
              </a:rPr>
              <a:t>síntesis,</a:t>
            </a:r>
            <a:r>
              <a:rPr lang="es-ES" sz="2400" dirty="0" smtClean="0">
                <a:latin typeface="Arial" pitchFamily="34" charset="0"/>
                <a:cs typeface="Arial" pitchFamily="34" charset="0"/>
              </a:rPr>
              <a:t> cubriendo toda la literatura conocida sobre el problema incluyendo la producción científica en otras lenguas. Enlaza e interrelaciona teorías con un alto nivel de complejidad. Se realiza una evaluación formativa y sumativa de los trabajos previos en el tema de estudio. Profundidad y amplitud en la discusión sobre las tradiciones filosóficas y el modo como se relacionan con el problema. </a:t>
            </a:r>
            <a:endParaRPr lang="es-ES" sz="24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nda 4"/>
          <p:cNvSpPr/>
          <p:nvPr/>
        </p:nvSpPr>
        <p:spPr>
          <a:xfrm>
            <a:off x="251520" y="642918"/>
            <a:ext cx="8535321" cy="5450378"/>
          </a:xfrm>
          <a:prstGeom prst="wave">
            <a:avLst>
              <a:gd name="adj1" fmla="val 12500"/>
              <a:gd name="adj2"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endParaRPr lang="es-ES" sz="2400" dirty="0" smtClean="0">
              <a:latin typeface="Arial" pitchFamily="34" charset="0"/>
              <a:cs typeface="Arial" pitchFamily="34" charset="0"/>
            </a:endParaRPr>
          </a:p>
          <a:p>
            <a:pPr algn="just"/>
            <a:endParaRPr lang="es-ES" sz="2400" dirty="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a:latin typeface="Arial" pitchFamily="34" charset="0"/>
              <a:cs typeface="Arial" pitchFamily="34" charset="0"/>
            </a:endParaRPr>
          </a:p>
          <a:p>
            <a:pPr algn="just"/>
            <a:r>
              <a:rPr lang="es-ES" sz="2400" dirty="0" smtClean="0">
                <a:latin typeface="Arial" pitchFamily="34" charset="0"/>
                <a:cs typeface="Arial" pitchFamily="34" charset="0"/>
              </a:rPr>
              <a:t>Según </a:t>
            </a:r>
            <a:r>
              <a:rPr lang="es-ES" sz="2400" dirty="0">
                <a:latin typeface="Arial" pitchFamily="34" charset="0"/>
                <a:cs typeface="Arial" pitchFamily="34" charset="0"/>
              </a:rPr>
              <a:t>el diccionario de la Real Academia, </a:t>
            </a:r>
            <a:r>
              <a:rPr lang="es-ES" sz="2400" b="1" dirty="0">
                <a:latin typeface="Arial" pitchFamily="34" charset="0"/>
                <a:cs typeface="Arial" pitchFamily="34" charset="0"/>
              </a:rPr>
              <a:t>Revisar</a:t>
            </a:r>
            <a:r>
              <a:rPr lang="es-ES" sz="2400" dirty="0">
                <a:latin typeface="Arial" pitchFamily="34" charset="0"/>
                <a:cs typeface="Arial" pitchFamily="34" charset="0"/>
              </a:rPr>
              <a:t> es:  ver con atención y cuidado o someter algo a nuevo examen para corregirlo, enmendarlo o repararlo </a:t>
            </a:r>
          </a:p>
        </p:txBody>
      </p:sp>
      <p:pic>
        <p:nvPicPr>
          <p:cNvPr id="7" name="Imagen 6"/>
          <p:cNvPicPr>
            <a:picLocks noChangeAspect="1"/>
          </p:cNvPicPr>
          <p:nvPr/>
        </p:nvPicPr>
        <p:blipFill>
          <a:blip r:embed="rId2"/>
          <a:stretch>
            <a:fillRect/>
          </a:stretch>
        </p:blipFill>
        <p:spPr>
          <a:xfrm>
            <a:off x="251521" y="1844824"/>
            <a:ext cx="8280920" cy="136815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14282" y="1214422"/>
            <a:ext cx="8358246" cy="5009833"/>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b="1" dirty="0" smtClean="0">
                <a:latin typeface="Arial" pitchFamily="34" charset="0"/>
                <a:cs typeface="Arial" pitchFamily="34" charset="0"/>
              </a:rPr>
              <a:t>Descriptiva.</a:t>
            </a:r>
            <a:r>
              <a:rPr lang="es-ES" sz="2400" dirty="0" smtClean="0">
                <a:latin typeface="Arial" pitchFamily="34" charset="0"/>
                <a:cs typeface="Arial" pitchFamily="34" charset="0"/>
              </a:rPr>
              <a:t> Proporciona al lector una puesta al día sobre conceptos útiles en áreas en constante evolución. Gran utilidad en la enseñanza.</a:t>
            </a:r>
          </a:p>
          <a:p>
            <a:pPr algn="just">
              <a:lnSpc>
                <a:spcPct val="150000"/>
              </a:lnSpc>
            </a:pPr>
            <a:endParaRPr lang="es-ES" sz="2400" b="1" dirty="0" smtClean="0">
              <a:latin typeface="Arial" pitchFamily="34" charset="0"/>
              <a:cs typeface="Arial" pitchFamily="34" charset="0"/>
            </a:endParaRPr>
          </a:p>
          <a:p>
            <a:pPr algn="just">
              <a:lnSpc>
                <a:spcPct val="150000"/>
              </a:lnSpc>
            </a:pPr>
            <a:r>
              <a:rPr lang="es-ES" sz="2400" b="1" dirty="0" smtClean="0">
                <a:latin typeface="Arial" pitchFamily="34" charset="0"/>
                <a:cs typeface="Arial" pitchFamily="34" charset="0"/>
              </a:rPr>
              <a:t>Exhaustiva.</a:t>
            </a:r>
            <a:r>
              <a:rPr lang="es-ES" sz="2400" dirty="0" smtClean="0">
                <a:latin typeface="Arial" pitchFamily="34" charset="0"/>
                <a:cs typeface="Arial" pitchFamily="34" charset="0"/>
              </a:rPr>
              <a:t> Se trata de un artículo de bibliografía comentada, son trabajos bastante largos, muy especializados y no ofrecen información precisa a un profesional interesado en responder a una pregunta específica. </a:t>
            </a:r>
          </a:p>
        </p:txBody>
      </p:sp>
      <p:sp>
        <p:nvSpPr>
          <p:cNvPr id="4" name="3 Rectángulo"/>
          <p:cNvSpPr/>
          <p:nvPr/>
        </p:nvSpPr>
        <p:spPr>
          <a:xfrm>
            <a:off x="0" y="357166"/>
            <a:ext cx="9144000" cy="461665"/>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r>
              <a:rPr lang="es-ES" sz="2400" b="1" dirty="0" smtClean="0">
                <a:latin typeface="Arial" pitchFamily="34" charset="0"/>
                <a:cs typeface="Arial" pitchFamily="34" charset="0"/>
              </a:rPr>
              <a:t>Clasificación tradicional de los tipos de revisión bibliográfica </a:t>
            </a:r>
            <a:endParaRPr lang="es-ES" sz="2400" b="1"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500042"/>
            <a:ext cx="8358246" cy="6117829"/>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b="1" dirty="0" smtClean="0">
                <a:latin typeface="Arial" pitchFamily="34" charset="0"/>
                <a:cs typeface="Arial" pitchFamily="34" charset="0"/>
              </a:rPr>
              <a:t>Evaluativa.</a:t>
            </a:r>
            <a:r>
              <a:rPr lang="es-ES" sz="2400" dirty="0" smtClean="0">
                <a:latin typeface="Arial" pitchFamily="34" charset="0"/>
                <a:cs typeface="Arial" pitchFamily="34" charset="0"/>
              </a:rPr>
              <a:t> Responde a una pregunta específica muy concreta sobre aspectos etiológicos, diagnósticos, clínicos o terapéuticos. Este tipo de revisión son las que actualmente conocemos como preguntas clínicas basadas en la evidencia científica.</a:t>
            </a:r>
          </a:p>
          <a:p>
            <a:pPr algn="just">
              <a:lnSpc>
                <a:spcPct val="150000"/>
              </a:lnSpc>
            </a:pPr>
            <a:r>
              <a:rPr lang="es-ES" sz="2400" dirty="0" smtClean="0">
                <a:latin typeface="Arial" pitchFamily="34" charset="0"/>
                <a:cs typeface="Arial" pitchFamily="34" charset="0"/>
              </a:rPr>
              <a:t> </a:t>
            </a:r>
          </a:p>
          <a:p>
            <a:pPr algn="just">
              <a:lnSpc>
                <a:spcPct val="150000"/>
              </a:lnSpc>
            </a:pPr>
            <a:r>
              <a:rPr lang="es-ES" sz="2400" b="1" dirty="0" smtClean="0">
                <a:latin typeface="Arial" pitchFamily="34" charset="0"/>
                <a:cs typeface="Arial" pitchFamily="34" charset="0"/>
              </a:rPr>
              <a:t>Casos clínicos con revisión.</a:t>
            </a:r>
            <a:r>
              <a:rPr lang="es-ES" sz="2400" dirty="0" smtClean="0">
                <a:latin typeface="Arial" pitchFamily="34" charset="0"/>
                <a:cs typeface="Arial" pitchFamily="34" charset="0"/>
              </a:rPr>
              <a:t> Se realiza la exposición de un caso clínico, con las intervenciones terapéuticas realizadas. La narración del caso se complementa con una revisión de opciones terapéuticas y con la formulación de preguntas de evidencia clínica ajustadas al caso. </a:t>
            </a:r>
            <a:endParaRPr lang="es-ES" sz="24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214290"/>
            <a:ext cx="8215370" cy="1200329"/>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Con la aparición del movimiento de la </a:t>
            </a:r>
            <a:r>
              <a:rPr lang="es-ES" sz="2400" b="1" dirty="0" smtClean="0">
                <a:latin typeface="Arial" pitchFamily="34" charset="0"/>
                <a:cs typeface="Arial" pitchFamily="34" charset="0"/>
              </a:rPr>
              <a:t>PBE</a:t>
            </a:r>
            <a:r>
              <a:rPr lang="es-ES" sz="2400" dirty="0" smtClean="0">
                <a:latin typeface="Arial" pitchFamily="34" charset="0"/>
                <a:cs typeface="Arial" pitchFamily="34" charset="0"/>
              </a:rPr>
              <a:t> se produjo un rápido crecimiento de las revisiones apareciendo diferentes tipos de revisiones </a:t>
            </a:r>
            <a:endParaRPr lang="es-ES" sz="2400" dirty="0">
              <a:latin typeface="Arial" pitchFamily="34" charset="0"/>
              <a:cs typeface="Arial" pitchFamily="34" charset="0"/>
            </a:endParaRPr>
          </a:p>
        </p:txBody>
      </p:sp>
      <p:sp>
        <p:nvSpPr>
          <p:cNvPr id="3" name="2 Rectángulo"/>
          <p:cNvSpPr/>
          <p:nvPr/>
        </p:nvSpPr>
        <p:spPr>
          <a:xfrm>
            <a:off x="2285984" y="1928802"/>
            <a:ext cx="5572148" cy="4455835"/>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nSpc>
                <a:spcPct val="150000"/>
              </a:lnSpc>
            </a:pPr>
            <a:r>
              <a:rPr lang="es-ES" sz="2400" dirty="0" smtClean="0">
                <a:latin typeface="Arial" pitchFamily="34" charset="0"/>
                <a:cs typeface="Arial" pitchFamily="34" charset="0"/>
              </a:rPr>
              <a:t>. Narrativa </a:t>
            </a:r>
          </a:p>
          <a:p>
            <a:pPr>
              <a:lnSpc>
                <a:spcPct val="150000"/>
              </a:lnSpc>
            </a:pPr>
            <a:r>
              <a:rPr lang="es-ES" sz="2400" dirty="0" smtClean="0">
                <a:latin typeface="Arial" pitchFamily="34" charset="0"/>
                <a:cs typeface="Arial" pitchFamily="34" charset="0"/>
              </a:rPr>
              <a:t>. Integradora </a:t>
            </a:r>
          </a:p>
          <a:p>
            <a:pPr>
              <a:lnSpc>
                <a:spcPct val="150000"/>
              </a:lnSpc>
            </a:pPr>
            <a:r>
              <a:rPr lang="es-ES" sz="2400" dirty="0" smtClean="0">
                <a:latin typeface="Arial" pitchFamily="34" charset="0"/>
                <a:cs typeface="Arial" pitchFamily="34" charset="0"/>
              </a:rPr>
              <a:t>. Panorámica </a:t>
            </a:r>
          </a:p>
          <a:p>
            <a:pPr>
              <a:lnSpc>
                <a:spcPct val="150000"/>
              </a:lnSpc>
            </a:pPr>
            <a:r>
              <a:rPr lang="es-ES" sz="2400" dirty="0" smtClean="0">
                <a:latin typeface="Arial" pitchFamily="34" charset="0"/>
                <a:cs typeface="Arial" pitchFamily="34" charset="0"/>
              </a:rPr>
              <a:t>. Análisis conceptual </a:t>
            </a:r>
          </a:p>
          <a:p>
            <a:pPr>
              <a:lnSpc>
                <a:spcPct val="150000"/>
              </a:lnSpc>
            </a:pPr>
            <a:r>
              <a:rPr lang="es-ES" sz="2400" dirty="0" smtClean="0">
                <a:latin typeface="Arial" pitchFamily="34" charset="0"/>
                <a:cs typeface="Arial" pitchFamily="34" charset="0"/>
              </a:rPr>
              <a:t>. Sistemática </a:t>
            </a:r>
          </a:p>
          <a:p>
            <a:pPr>
              <a:lnSpc>
                <a:spcPct val="150000"/>
              </a:lnSpc>
            </a:pPr>
            <a:r>
              <a:rPr lang="es-ES" sz="2400" dirty="0" smtClean="0">
                <a:latin typeface="Arial" pitchFamily="34" charset="0"/>
                <a:cs typeface="Arial" pitchFamily="34" charset="0"/>
              </a:rPr>
              <a:t>. Sistematizada </a:t>
            </a:r>
          </a:p>
          <a:p>
            <a:pPr>
              <a:lnSpc>
                <a:spcPct val="150000"/>
              </a:lnSpc>
            </a:pPr>
            <a:r>
              <a:rPr lang="es-ES" sz="2400" dirty="0" smtClean="0">
                <a:latin typeface="Arial" pitchFamily="34" charset="0"/>
                <a:cs typeface="Arial" pitchFamily="34" charset="0"/>
              </a:rPr>
              <a:t>. Revisión de revisiones o paraguas </a:t>
            </a:r>
          </a:p>
          <a:p>
            <a:pPr>
              <a:lnSpc>
                <a:spcPct val="150000"/>
              </a:lnSpc>
            </a:pPr>
            <a:r>
              <a:rPr lang="es-ES" sz="2400" dirty="0" smtClean="0">
                <a:latin typeface="Arial" pitchFamily="34" charset="0"/>
                <a:cs typeface="Arial" pitchFamily="34" charset="0"/>
              </a:rPr>
              <a:t>. Realista </a:t>
            </a:r>
            <a:endParaRPr lang="es-ES" sz="24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1538" y="214290"/>
            <a:ext cx="1606530" cy="461665"/>
          </a:xfrm>
          <a:prstGeom prst="rect">
            <a:avLst/>
          </a:prstGeom>
          <a:solidFill>
            <a:srgbClr val="00B0F0"/>
          </a:solidFill>
        </p:spPr>
        <p:txBody>
          <a:bodyPr wrap="none">
            <a:spAutoFit/>
          </a:bodyPr>
          <a:lstStyle/>
          <a:p>
            <a:r>
              <a:rPr lang="es-ES" sz="2400" b="1" dirty="0" smtClean="0">
                <a:latin typeface="Arial" pitchFamily="34" charset="0"/>
                <a:cs typeface="Arial" pitchFamily="34" charset="0"/>
              </a:rPr>
              <a:t>Narrativa </a:t>
            </a:r>
            <a:endParaRPr lang="es-ES" sz="2400" b="1" dirty="0"/>
          </a:p>
        </p:txBody>
      </p:sp>
      <p:sp>
        <p:nvSpPr>
          <p:cNvPr id="5" name="4 Rectángulo"/>
          <p:cNvSpPr/>
          <p:nvPr/>
        </p:nvSpPr>
        <p:spPr>
          <a:xfrm>
            <a:off x="428596" y="2967335"/>
            <a:ext cx="8286808" cy="830997"/>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Los artículos de revisión narrativa pueden cubrir una amplia gama de temas con diversos niveles de exhaustividad</a:t>
            </a:r>
            <a:endParaRPr lang="es-ES" sz="2400" dirty="0">
              <a:latin typeface="Arial" pitchFamily="34" charset="0"/>
              <a:cs typeface="Arial" pitchFamily="34" charset="0"/>
            </a:endParaRPr>
          </a:p>
        </p:txBody>
      </p:sp>
      <p:sp>
        <p:nvSpPr>
          <p:cNvPr id="6" name="5 Rectángulo"/>
          <p:cNvSpPr/>
          <p:nvPr/>
        </p:nvSpPr>
        <p:spPr>
          <a:xfrm>
            <a:off x="500034" y="1285860"/>
            <a:ext cx="8429684" cy="830997"/>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Las revisiones narrativas son una parte esencial para la ciencia y cualquier disciplina. </a:t>
            </a:r>
            <a:endParaRPr lang="es-ES" sz="2400" dirty="0">
              <a:latin typeface="Arial" pitchFamily="34" charset="0"/>
              <a:cs typeface="Arial" pitchFamily="34" charset="0"/>
            </a:endParaRPr>
          </a:p>
        </p:txBody>
      </p:sp>
      <p:sp>
        <p:nvSpPr>
          <p:cNvPr id="7" name="6 Rectángulo"/>
          <p:cNvSpPr/>
          <p:nvPr/>
        </p:nvSpPr>
        <p:spPr>
          <a:xfrm>
            <a:off x="428596" y="4714884"/>
            <a:ext cx="8358246" cy="1569660"/>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Actualmente se considera que una revisión narrativa metodológicamente tendría al menos que contener un proceso claramente descrito que describa cómo se ha realizado la búsqueda y se han localizado los documentos. </a:t>
            </a:r>
            <a:endParaRPr lang="es-ES" sz="24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28662" y="285728"/>
            <a:ext cx="3329758" cy="461665"/>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spAutoFit/>
          </a:bodyPr>
          <a:lstStyle/>
          <a:p>
            <a:r>
              <a:rPr lang="es-ES" sz="2400" b="1" dirty="0" smtClean="0">
                <a:latin typeface="Arial" pitchFamily="34" charset="0"/>
                <a:cs typeface="Arial" pitchFamily="34" charset="0"/>
              </a:rPr>
              <a:t>Revisión integradora </a:t>
            </a:r>
            <a:endParaRPr lang="es-ES" sz="2400" dirty="0">
              <a:latin typeface="Arial" pitchFamily="34" charset="0"/>
              <a:cs typeface="Arial" pitchFamily="34" charset="0"/>
            </a:endParaRPr>
          </a:p>
        </p:txBody>
      </p:sp>
      <p:sp>
        <p:nvSpPr>
          <p:cNvPr id="3" name="2 Rectángulo"/>
          <p:cNvSpPr/>
          <p:nvPr/>
        </p:nvSpPr>
        <p:spPr>
          <a:xfrm>
            <a:off x="285720" y="928670"/>
            <a:ext cx="8501122" cy="830997"/>
          </a:xfrm>
          <a:prstGeom prst="rect">
            <a:avLst/>
          </a:prstGeom>
        </p:spPr>
        <p:txBody>
          <a:bodyPr wrap="square">
            <a:spAutoFit/>
          </a:bodyPr>
          <a:lstStyle/>
          <a:p>
            <a:pPr algn="just"/>
            <a:r>
              <a:rPr lang="es-ES" sz="2400" dirty="0" smtClean="0">
                <a:latin typeface="Arial" pitchFamily="34" charset="0"/>
                <a:cs typeface="Arial" pitchFamily="34" charset="0"/>
              </a:rPr>
              <a:t>Presenta un enfoque más sistemático y riguroso que la revisión bibliográfica narrativa</a:t>
            </a:r>
            <a:endParaRPr lang="es-ES" sz="2400" dirty="0">
              <a:latin typeface="Arial" pitchFamily="34" charset="0"/>
              <a:cs typeface="Arial" pitchFamily="34" charset="0"/>
            </a:endParaRPr>
          </a:p>
        </p:txBody>
      </p:sp>
      <p:sp>
        <p:nvSpPr>
          <p:cNvPr id="4" name="3 Rectángulo"/>
          <p:cNvSpPr/>
          <p:nvPr/>
        </p:nvSpPr>
        <p:spPr>
          <a:xfrm>
            <a:off x="214282" y="2000240"/>
            <a:ext cx="8786874" cy="1200329"/>
          </a:xfrm>
          <a:prstGeom prst="rect">
            <a:avLst/>
          </a:prstGeom>
        </p:spPr>
        <p:txBody>
          <a:bodyPr wrap="square">
            <a:spAutoFit/>
          </a:bodyPr>
          <a:lstStyle/>
          <a:p>
            <a:pPr algn="just"/>
            <a:r>
              <a:rPr lang="es-ES" sz="2400" dirty="0" smtClean="0">
                <a:latin typeface="Arial" pitchFamily="34" charset="0"/>
                <a:cs typeface="Arial" pitchFamily="34" charset="0"/>
              </a:rPr>
              <a:t>Se centra en sintetizar el conocimiento sobre metodología, conocimientos teóricos o sobre la investigación realizada esbozando una conclusión sobre un tema específico</a:t>
            </a:r>
            <a:endParaRPr lang="es-ES" sz="2400" dirty="0">
              <a:latin typeface="Arial" pitchFamily="34" charset="0"/>
              <a:cs typeface="Arial" pitchFamily="34" charset="0"/>
            </a:endParaRPr>
          </a:p>
        </p:txBody>
      </p:sp>
      <p:sp>
        <p:nvSpPr>
          <p:cNvPr id="91" name="90 Rectángulo"/>
          <p:cNvSpPr/>
          <p:nvPr/>
        </p:nvSpPr>
        <p:spPr>
          <a:xfrm>
            <a:off x="285720" y="3571876"/>
            <a:ext cx="8643998" cy="1569660"/>
          </a:xfrm>
          <a:prstGeom prst="rect">
            <a:avLst/>
          </a:prstGeom>
        </p:spPr>
        <p:txBody>
          <a:bodyPr wrap="square">
            <a:spAutoFit/>
          </a:bodyPr>
          <a:lstStyle/>
          <a:p>
            <a:pPr algn="just"/>
            <a:r>
              <a:rPr lang="es-ES" sz="2400" dirty="0" smtClean="0">
                <a:latin typeface="Arial" pitchFamily="34" charset="0"/>
                <a:cs typeface="Arial" pitchFamily="34" charset="0"/>
              </a:rPr>
              <a:t>Este tipo de revisión, también denominada revisión crítica, tiene como objetivo demostrar que el autor ha investigado ampliamente la literatura y evaluado críticamente su calidad.</a:t>
            </a:r>
          </a:p>
          <a:p>
            <a:pPr algn="just"/>
            <a:endParaRPr lang="es-E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714357"/>
            <a:ext cx="8501122" cy="4524315"/>
          </a:xfrm>
          <a:prstGeom prst="rect">
            <a:avLst/>
          </a:prstGeom>
        </p:spPr>
        <p:txBody>
          <a:bodyPr wrap="square">
            <a:spAutoFit/>
          </a:bodyPr>
          <a:lstStyle/>
          <a:p>
            <a:pPr algn="just"/>
            <a:r>
              <a:rPr lang="es-ES" sz="2400" dirty="0" smtClean="0">
                <a:latin typeface="Arial" pitchFamily="34" charset="0"/>
                <a:cs typeface="Arial" pitchFamily="34" charset="0"/>
              </a:rPr>
              <a:t>Este tipo de revisiones son las que en muchas ocasiones ayudan a </a:t>
            </a:r>
            <a:r>
              <a:rPr lang="es-ES" sz="2400" dirty="0" err="1" smtClean="0">
                <a:latin typeface="Arial" pitchFamily="34" charset="0"/>
                <a:cs typeface="Arial" pitchFamily="34" charset="0"/>
              </a:rPr>
              <a:t>reconceptualizar</a:t>
            </a:r>
            <a:r>
              <a:rPr lang="es-ES" sz="2400" dirty="0" smtClean="0">
                <a:latin typeface="Arial" pitchFamily="34" charset="0"/>
                <a:cs typeface="Arial" pitchFamily="34" charset="0"/>
              </a:rPr>
              <a:t> la visión de un problema y contribuyen al avance de la disciplina.</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Otro aspecto que caracteriza la revisión integradora es que se establecen de una forma transparente una serie de criterios que aseguran la calidad de los resultados de la revisión.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Para evaluar si una revisión integradora es de calidad se han propuesto una serie de preguntas que nos pueden ayudar a evaluarla.</a:t>
            </a:r>
            <a:endParaRPr lang="es-ES" sz="24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2844" y="117693"/>
            <a:ext cx="9001156" cy="6740307"/>
          </a:xfrm>
          <a:prstGeom prst="rect">
            <a:avLst/>
          </a:prstGeom>
        </p:spPr>
        <p:txBody>
          <a:bodyPr wrap="square">
            <a:spAutoFit/>
          </a:bodyPr>
          <a:lstStyle/>
          <a:p>
            <a:pPr algn="just"/>
            <a:r>
              <a:rPr lang="es-ES" sz="2400" b="1" i="1" dirty="0" smtClean="0">
                <a:latin typeface="Arial" pitchFamily="34" charset="0"/>
                <a:cs typeface="Arial" pitchFamily="34" charset="0"/>
              </a:rPr>
              <a:t>Cómo evaluar la calidad de una revisión integradora</a:t>
            </a:r>
          </a:p>
          <a:p>
            <a:pPr algn="just"/>
            <a:endParaRPr lang="es-ES" sz="2400" b="1" dirty="0" smtClean="0">
              <a:latin typeface="Arial" pitchFamily="34" charset="0"/>
              <a:cs typeface="Arial" pitchFamily="34" charset="0"/>
            </a:endParaRPr>
          </a:p>
          <a:p>
            <a:pPr algn="just"/>
            <a:r>
              <a:rPr lang="es-ES" sz="2400" dirty="0" smtClean="0">
                <a:latin typeface="Arial" pitchFamily="34" charset="0"/>
                <a:cs typeface="Arial" pitchFamily="34" charset="0"/>
              </a:rPr>
              <a:t>. ¿Son los fines y objetivos de la revisión claros?</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 ¿Los criterios de inclusión y exclusión son apropiados para los objetivos de la revisión?</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 ¿Se especifica claramente la estrategia de búsqueda?</a:t>
            </a:r>
          </a:p>
          <a:p>
            <a:pPr algn="just"/>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 ¿Los términos de búsqueda son apropiados para encontrar la información idónea que permita alcanzar los objetivos de la revisión?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¿Los autores han especificado los criterios utilizados para evaluar la calidad de la documentación incluida en la revisión?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 ¿Se especifica el modo en que los autores analizan la información para presentar los hallazgos? </a:t>
            </a:r>
            <a:endParaRPr lang="es-ES" sz="24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642918"/>
            <a:ext cx="8429684" cy="1938992"/>
          </a:xfrm>
          <a:prstGeom prst="rect">
            <a:avLst/>
          </a:prstGeom>
        </p:spPr>
        <p:txBody>
          <a:bodyPr wrap="square">
            <a:spAutoFit/>
          </a:bodyPr>
          <a:lstStyle/>
          <a:p>
            <a:pPr algn="just"/>
            <a:r>
              <a:rPr lang="es-ES" sz="2400" dirty="0" smtClean="0">
                <a:latin typeface="Arial" pitchFamily="34" charset="0"/>
                <a:cs typeface="Arial" pitchFamily="34" charset="0"/>
              </a:rPr>
              <a:t>Una </a:t>
            </a:r>
            <a:r>
              <a:rPr lang="es-ES" sz="2400" b="1" dirty="0" smtClean="0">
                <a:latin typeface="Arial" pitchFamily="34" charset="0"/>
                <a:cs typeface="Arial" pitchFamily="34" charset="0"/>
              </a:rPr>
              <a:t>REVISIÓN PANORÁMICA </a:t>
            </a:r>
            <a:r>
              <a:rPr lang="es-ES" sz="2400" dirty="0" smtClean="0">
                <a:latin typeface="Arial" pitchFamily="34" charset="0"/>
                <a:cs typeface="Arial" pitchFamily="34" charset="0"/>
              </a:rPr>
              <a:t>pretende identificar los conceptos clave que sustentan un área de investigación, las principales fuentes y tipos de evidencias disponibles sobre todo cuando un área es compleja o no ha sido revisado exhaustivamente antes.</a:t>
            </a:r>
            <a:endParaRPr lang="es-ES" sz="2400" dirty="0">
              <a:latin typeface="Arial" pitchFamily="34" charset="0"/>
              <a:cs typeface="Arial" pitchFamily="34" charset="0"/>
            </a:endParaRPr>
          </a:p>
        </p:txBody>
      </p:sp>
      <p:sp>
        <p:nvSpPr>
          <p:cNvPr id="3" name="2 Rectángulo"/>
          <p:cNvSpPr/>
          <p:nvPr/>
        </p:nvSpPr>
        <p:spPr>
          <a:xfrm>
            <a:off x="214282" y="2857496"/>
            <a:ext cx="8786874" cy="3046988"/>
          </a:xfrm>
          <a:prstGeom prst="rect">
            <a:avLst/>
          </a:prstGeom>
        </p:spPr>
        <p:txBody>
          <a:bodyPr wrap="square">
            <a:spAutoFit/>
          </a:bodyPr>
          <a:lstStyle/>
          <a:p>
            <a:pPr algn="just"/>
            <a:r>
              <a:rPr lang="es-ES" sz="2400" dirty="0" smtClean="0">
                <a:latin typeface="Arial" pitchFamily="34" charset="0"/>
                <a:cs typeface="Arial" pitchFamily="34" charset="0"/>
              </a:rPr>
              <a:t>No es llevada a cabo con un protocolo preestablecido por la amplia variedad de estudios que se incluyen. </a:t>
            </a:r>
          </a:p>
          <a:p>
            <a:pPr algn="just"/>
            <a:r>
              <a:rPr lang="es-ES" sz="2400" dirty="0" smtClean="0">
                <a:latin typeface="Arial" pitchFamily="34" charset="0"/>
                <a:cs typeface="Arial" pitchFamily="34" charset="0"/>
              </a:rPr>
              <a:t>Otro elemento que caracteriza a este tipo de revisión es que se utiliza la técnica de mapeo conceptual, de mapeo de la bibliografía y la opinión de los usuarios.</a:t>
            </a:r>
          </a:p>
          <a:p>
            <a:pPr algn="just"/>
            <a:endParaRPr lang="es-ES" sz="2400" dirty="0">
              <a:latin typeface="Arial" pitchFamily="34" charset="0"/>
              <a:cs typeface="Arial" pitchFamily="34" charset="0"/>
            </a:endParaRPr>
          </a:p>
          <a:p>
            <a:pPr algn="just"/>
            <a:r>
              <a:rPr lang="es-ES" sz="2400" dirty="0" smtClean="0">
                <a:latin typeface="Arial" pitchFamily="34" charset="0"/>
                <a:cs typeface="Arial" pitchFamily="34" charset="0"/>
              </a:rPr>
              <a:t> Esta metodología contribuye a identificar vacíos y carencias en el conocimiento sobre un tema.</a:t>
            </a:r>
            <a:endParaRPr lang="es-ES" sz="24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14290"/>
            <a:ext cx="8715436" cy="830997"/>
          </a:xfrm>
          <a:prstGeom prst="rect">
            <a:avLst/>
          </a:prstGeom>
          <a:solidFill>
            <a:srgbClr val="00B0F0"/>
          </a:solidFill>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Las razones que pueden llevar a realizar una revisión panorámica </a:t>
            </a:r>
            <a:endParaRPr lang="es-ES" sz="2400" b="1" dirty="0">
              <a:latin typeface="Arial" pitchFamily="34" charset="0"/>
              <a:cs typeface="Arial" pitchFamily="34" charset="0"/>
            </a:endParaRPr>
          </a:p>
        </p:txBody>
      </p:sp>
      <p:sp>
        <p:nvSpPr>
          <p:cNvPr id="3" name="2 Rectángulo"/>
          <p:cNvSpPr/>
          <p:nvPr/>
        </p:nvSpPr>
        <p:spPr>
          <a:xfrm>
            <a:off x="214282" y="1071546"/>
            <a:ext cx="8715436" cy="5632311"/>
          </a:xfrm>
          <a:prstGeom prst="rect">
            <a:avLst/>
          </a:prstGeom>
        </p:spPr>
        <p:txBody>
          <a:bodyPr wrap="square">
            <a:spAutoFit/>
          </a:bodyPr>
          <a:lstStyle/>
          <a:p>
            <a:pPr algn="just">
              <a:lnSpc>
                <a:spcPct val="150000"/>
              </a:lnSpc>
              <a:buFont typeface="Arial" pitchFamily="34" charset="0"/>
              <a:buChar char="•"/>
            </a:pPr>
            <a:r>
              <a:rPr lang="es-ES" sz="2400" dirty="0" smtClean="0">
                <a:latin typeface="Arial" pitchFamily="34" charset="0"/>
                <a:cs typeface="Arial" pitchFamily="34" charset="0"/>
              </a:rPr>
              <a:t>Mapear la extensión, amplitud y naturaleza de la investigación en un área de estudio. Si se realiza la revisión con esta finalidad no se describe en detalle la investigación realizada pero se suelen mapear conceptos, políticas, evidencias o puntos de vista de los usuarios. </a:t>
            </a:r>
          </a:p>
          <a:p>
            <a:pPr algn="just">
              <a:lnSpc>
                <a:spcPct val="150000"/>
              </a:lnSpc>
            </a:pPr>
            <a:endParaRPr lang="es-ES" sz="2400" dirty="0" smtClean="0">
              <a:latin typeface="Arial" pitchFamily="34" charset="0"/>
              <a:cs typeface="Arial" pitchFamily="34" charset="0"/>
            </a:endParaRPr>
          </a:p>
          <a:p>
            <a:pPr algn="just">
              <a:lnSpc>
                <a:spcPct val="150000"/>
              </a:lnSpc>
              <a:buFont typeface="Arial" pitchFamily="34" charset="0"/>
              <a:buChar char="•"/>
            </a:pPr>
            <a:r>
              <a:rPr lang="es-ES" sz="2400" dirty="0" smtClean="0">
                <a:latin typeface="Arial" pitchFamily="34" charset="0"/>
                <a:cs typeface="Arial" pitchFamily="34" charset="0"/>
              </a:rPr>
              <a:t> Determinar la factibilidad o la necesidad de realizar una revisión sistemática identificando si existe suficiente bibliografía para poder emprenderla. </a:t>
            </a:r>
          </a:p>
          <a:p>
            <a:pPr algn="just">
              <a:lnSpc>
                <a:spcPct val="150000"/>
              </a:lnSpc>
            </a:pPr>
            <a:r>
              <a:rPr lang="es-ES" sz="2400" dirty="0" smtClean="0">
                <a:latin typeface="Arial" pitchFamily="34" charset="0"/>
                <a:cs typeface="Arial" pitchFamily="34" charset="0"/>
              </a:rPr>
              <a:t> </a:t>
            </a:r>
            <a:endParaRPr lang="es-ES" sz="2400"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85728"/>
            <a:ext cx="8643998" cy="6186309"/>
          </a:xfrm>
          <a:prstGeom prst="rect">
            <a:avLst/>
          </a:prstGeom>
        </p:spPr>
        <p:txBody>
          <a:bodyPr wrap="square">
            <a:spAutoFit/>
          </a:bodyPr>
          <a:lstStyle/>
          <a:p>
            <a:pPr algn="just">
              <a:lnSpc>
                <a:spcPct val="150000"/>
              </a:lnSpc>
              <a:buFont typeface="Arial" pitchFamily="34" charset="0"/>
              <a:buChar char="•"/>
            </a:pPr>
            <a:r>
              <a:rPr lang="es-ES" sz="2400" dirty="0" err="1" smtClean="0">
                <a:latin typeface="Arial" pitchFamily="34" charset="0"/>
                <a:cs typeface="Arial" pitchFamily="34" charset="0"/>
              </a:rPr>
              <a:t>Sumarizar</a:t>
            </a:r>
            <a:r>
              <a:rPr lang="es-ES" sz="2400" dirty="0" smtClean="0">
                <a:latin typeface="Arial" pitchFamily="34" charset="0"/>
                <a:cs typeface="Arial" pitchFamily="34" charset="0"/>
              </a:rPr>
              <a:t> y diseminar los hallazgos de investigación para los gestores políticos, profesionales de la salud o consumidores. </a:t>
            </a:r>
          </a:p>
          <a:p>
            <a:pPr algn="just">
              <a:lnSpc>
                <a:spcPct val="150000"/>
              </a:lnSpc>
              <a:buFont typeface="Arial" pitchFamily="34" charset="0"/>
              <a:buChar char="•"/>
            </a:pPr>
            <a:r>
              <a:rPr lang="es-ES" sz="2400" dirty="0" smtClean="0">
                <a:latin typeface="Arial" pitchFamily="34" charset="0"/>
                <a:cs typeface="Arial" pitchFamily="34" charset="0"/>
              </a:rPr>
              <a:t> Identificar lagunas en la investigación realizada. </a:t>
            </a:r>
          </a:p>
          <a:p>
            <a:pPr algn="just">
              <a:lnSpc>
                <a:spcPct val="150000"/>
              </a:lnSpc>
              <a:buFont typeface="Arial" pitchFamily="34" charset="0"/>
              <a:buChar char="•"/>
            </a:pPr>
            <a:endParaRPr lang="es-ES" sz="2400" dirty="0" smtClean="0">
              <a:latin typeface="Arial" pitchFamily="34" charset="0"/>
              <a:cs typeface="Arial" pitchFamily="34" charset="0"/>
            </a:endParaRPr>
          </a:p>
          <a:p>
            <a:pPr algn="just">
              <a:lnSpc>
                <a:spcPct val="150000"/>
              </a:lnSpc>
              <a:buFont typeface="Arial" pitchFamily="34" charset="0"/>
              <a:buChar char="•"/>
            </a:pPr>
            <a:r>
              <a:rPr lang="es-ES" sz="2400" dirty="0" smtClean="0">
                <a:latin typeface="Arial" pitchFamily="34" charset="0"/>
                <a:cs typeface="Arial" pitchFamily="34" charset="0"/>
              </a:rPr>
              <a:t> Desarrollar nuevas aproximaciones metodológicas o conceptuales en un tema para realizar futuras investigaciones. </a:t>
            </a:r>
          </a:p>
          <a:p>
            <a:pPr algn="just">
              <a:lnSpc>
                <a:spcPct val="150000"/>
              </a:lnSpc>
              <a:buFont typeface="Arial" pitchFamily="34" charset="0"/>
              <a:buChar char="•"/>
            </a:pPr>
            <a:endParaRPr lang="es-ES" sz="2400" dirty="0" smtClean="0">
              <a:latin typeface="Arial" pitchFamily="34" charset="0"/>
              <a:cs typeface="Arial" pitchFamily="34" charset="0"/>
            </a:endParaRPr>
          </a:p>
          <a:p>
            <a:pPr algn="just">
              <a:lnSpc>
                <a:spcPct val="150000"/>
              </a:lnSpc>
              <a:buFont typeface="Arial" pitchFamily="34" charset="0"/>
              <a:buChar char="•"/>
            </a:pPr>
            <a:r>
              <a:rPr lang="es-ES" sz="2400" dirty="0" smtClean="0">
                <a:latin typeface="Arial" pitchFamily="34" charset="0"/>
                <a:cs typeface="Arial" pitchFamily="34" charset="0"/>
              </a:rPr>
              <a:t>.Clarificar la comprensión conceptual en un tema donde existe una definición poco clara de conocimientos o existe una falta de acuerdo</a:t>
            </a: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57224" y="214290"/>
            <a:ext cx="8072494" cy="461665"/>
          </a:xfrm>
          <a:prstGeom prst="rect">
            <a:avLst/>
          </a:prstGeom>
        </p:spPr>
        <p:txBody>
          <a:bodyPr wrap="square">
            <a:spAutoFit/>
          </a:bodyPr>
          <a:lstStyle/>
          <a:p>
            <a:pPr algn="ctr"/>
            <a:r>
              <a:rPr lang="es-ES" sz="2400" b="1" dirty="0" smtClean="0">
                <a:latin typeface="Arial" pitchFamily="34" charset="0"/>
                <a:cs typeface="Arial" pitchFamily="34" charset="0"/>
              </a:rPr>
              <a:t>Revisión bibliográfica  paso previo a la investigación</a:t>
            </a:r>
            <a:r>
              <a:rPr lang="es-ES" sz="2400" dirty="0" smtClean="0">
                <a:latin typeface="Arial" pitchFamily="34" charset="0"/>
                <a:cs typeface="Arial" pitchFamily="34" charset="0"/>
              </a:rPr>
              <a:t>. </a:t>
            </a:r>
            <a:endParaRPr lang="es-ES" sz="2400" dirty="0">
              <a:latin typeface="Arial" pitchFamily="34" charset="0"/>
              <a:cs typeface="Arial" pitchFamily="34" charset="0"/>
            </a:endParaRPr>
          </a:p>
        </p:txBody>
      </p:sp>
      <p:sp>
        <p:nvSpPr>
          <p:cNvPr id="3" name="2 Rectángulo"/>
          <p:cNvSpPr/>
          <p:nvPr/>
        </p:nvSpPr>
        <p:spPr>
          <a:xfrm>
            <a:off x="285720" y="5857892"/>
            <a:ext cx="8643998" cy="830997"/>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Permite al lector un resumen conciso, objetivo y lógico del conocimiento actual sobre un tema en particular. </a:t>
            </a:r>
            <a:endParaRPr lang="es-ES" sz="2400" b="1" dirty="0">
              <a:latin typeface="Arial" pitchFamily="34" charset="0"/>
              <a:cs typeface="Arial" pitchFamily="34" charset="0"/>
            </a:endParaRPr>
          </a:p>
        </p:txBody>
      </p:sp>
      <p:sp>
        <p:nvSpPr>
          <p:cNvPr id="4" name="3 Rectángulo"/>
          <p:cNvSpPr/>
          <p:nvPr/>
        </p:nvSpPr>
        <p:spPr>
          <a:xfrm>
            <a:off x="2714612" y="857232"/>
            <a:ext cx="2786082" cy="461665"/>
          </a:xfrm>
          <a:prstGeom prst="rect">
            <a:avLst/>
          </a:prstGeom>
        </p:spPr>
        <p:txBody>
          <a:bodyPr wrap="square">
            <a:spAutoFit/>
          </a:bodyPr>
          <a:lstStyle/>
          <a:p>
            <a:r>
              <a:rPr lang="es-ES" sz="2400" b="1" dirty="0" smtClean="0">
                <a:latin typeface="Arial" pitchFamily="34" charset="0"/>
                <a:cs typeface="Arial" pitchFamily="34" charset="0"/>
              </a:rPr>
              <a:t>¿ Qué posibilita ?</a:t>
            </a:r>
            <a:endParaRPr lang="es-ES" sz="2400" b="1" dirty="0">
              <a:latin typeface="Arial" pitchFamily="34" charset="0"/>
              <a:cs typeface="Arial" pitchFamily="34" charset="0"/>
            </a:endParaRPr>
          </a:p>
        </p:txBody>
      </p:sp>
      <p:sp>
        <p:nvSpPr>
          <p:cNvPr id="8" name="7 Rectángulo"/>
          <p:cNvSpPr/>
          <p:nvPr/>
        </p:nvSpPr>
        <p:spPr>
          <a:xfrm>
            <a:off x="214282" y="1357298"/>
            <a:ext cx="8572560" cy="3693319"/>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 Ayuda a identificar qué se sabe y qué se desconoce de un tema de nuestro interés.</a:t>
            </a:r>
          </a:p>
          <a:p>
            <a:pPr algn="just"/>
            <a:endParaRPr lang="es-ES" sz="2400" dirty="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Es una sinopsis que </a:t>
            </a:r>
            <a:r>
              <a:rPr lang="es-ES" sz="2400" dirty="0" err="1" smtClean="0">
                <a:latin typeface="Arial" pitchFamily="34" charset="0"/>
                <a:cs typeface="Arial" pitchFamily="34" charset="0"/>
              </a:rPr>
              <a:t>sumariza</a:t>
            </a:r>
            <a:r>
              <a:rPr lang="es-ES" sz="2400" dirty="0" smtClean="0">
                <a:latin typeface="Arial" pitchFamily="34" charset="0"/>
                <a:cs typeface="Arial" pitchFamily="34" charset="0"/>
              </a:rPr>
              <a:t> diferentes investigaciones y artículos que nos da una idea sobre cuál es el estado actual de la cuestión a investigar.</a:t>
            </a:r>
          </a:p>
          <a:p>
            <a:pPr algn="just"/>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Permite realizar una valoración crítica de otras investigaciones </a:t>
            </a:r>
          </a:p>
          <a:p>
            <a:pPr algn="just"/>
            <a:endParaRPr lang="es-ES" dirty="0"/>
          </a:p>
        </p:txBody>
      </p:sp>
      <p:sp>
        <p:nvSpPr>
          <p:cNvPr id="9" name="8 Rectángulo"/>
          <p:cNvSpPr/>
          <p:nvPr/>
        </p:nvSpPr>
        <p:spPr>
          <a:xfrm>
            <a:off x="2769178" y="5072074"/>
            <a:ext cx="6374822" cy="461665"/>
          </a:xfrm>
          <a:prstGeom prst="rect">
            <a:avLst/>
          </a:prstGeom>
        </p:spPr>
        <p:txBody>
          <a:bodyPr wrap="square">
            <a:spAutoFit/>
          </a:bodyPr>
          <a:lstStyle/>
          <a:p>
            <a:r>
              <a:rPr lang="es-ES" sz="2400" dirty="0" smtClean="0">
                <a:latin typeface="Arial" pitchFamily="34" charset="0"/>
                <a:cs typeface="Arial" pitchFamily="34" charset="0"/>
              </a:rPr>
              <a:t>La verdadera revisión integral de la literatura</a:t>
            </a:r>
            <a:r>
              <a:rPr lang="es-ES" dirty="0" smtClean="0"/>
              <a:t> </a:t>
            </a:r>
            <a:endParaRPr lang="es-ES" dirty="0"/>
          </a:p>
        </p:txBody>
      </p:sp>
      <p:sp>
        <p:nvSpPr>
          <p:cNvPr id="11" name="10 Flecha doblada hacia arriba"/>
          <p:cNvSpPr/>
          <p:nvPr/>
        </p:nvSpPr>
        <p:spPr>
          <a:xfrm rot="5400000">
            <a:off x="2035951" y="4964917"/>
            <a:ext cx="933832" cy="5766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857232"/>
            <a:ext cx="8643998" cy="1200329"/>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En la última década a nivel internacional un tipo de revisión emergente en ciencias de la salud y especialmente en las ciencias enfermeras es el análisis conceptual.</a:t>
            </a:r>
            <a:endParaRPr lang="es-ES" sz="2400" dirty="0">
              <a:latin typeface="Arial" pitchFamily="34" charset="0"/>
              <a:cs typeface="Arial" pitchFamily="34" charset="0"/>
            </a:endParaRPr>
          </a:p>
        </p:txBody>
      </p:sp>
      <p:sp>
        <p:nvSpPr>
          <p:cNvPr id="3" name="2 Rectángulo"/>
          <p:cNvSpPr/>
          <p:nvPr/>
        </p:nvSpPr>
        <p:spPr>
          <a:xfrm>
            <a:off x="214282" y="2214554"/>
            <a:ext cx="8572560" cy="1569660"/>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El análisis conceptual es un método por el cual los conceptos que son de interés para una disciplina se examinan con el fin de aclarar sus características y conseguir una mejor comprensión del significado de ese concepto</a:t>
            </a:r>
            <a:endParaRPr lang="es-ES" sz="2400" dirty="0">
              <a:latin typeface="Arial" pitchFamily="34" charset="0"/>
              <a:cs typeface="Arial" pitchFamily="34" charset="0"/>
            </a:endParaRPr>
          </a:p>
        </p:txBody>
      </p:sp>
      <p:sp>
        <p:nvSpPr>
          <p:cNvPr id="4" name="3 Rectángulo"/>
          <p:cNvSpPr/>
          <p:nvPr/>
        </p:nvSpPr>
        <p:spPr>
          <a:xfrm>
            <a:off x="285720" y="4143380"/>
            <a:ext cx="8429684" cy="120032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Cuando se inicia un análisis conceptual se debe tener en cuenta que el concepto que se analiza debe ser relevante para la práctica y la disciplina</a:t>
            </a:r>
            <a:endParaRPr lang="es-ES" sz="2400" dirty="0">
              <a:latin typeface="Arial" pitchFamily="34" charset="0"/>
              <a:cs typeface="Arial" pitchFamily="34" charset="0"/>
            </a:endParaRPr>
          </a:p>
        </p:txBody>
      </p:sp>
      <p:sp>
        <p:nvSpPr>
          <p:cNvPr id="5" name="4 Rectángulo"/>
          <p:cNvSpPr/>
          <p:nvPr/>
        </p:nvSpPr>
        <p:spPr>
          <a:xfrm>
            <a:off x="214282" y="5500702"/>
            <a:ext cx="8643998" cy="1200329"/>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b="1" dirty="0" smtClean="0">
                <a:latin typeface="Arial" pitchFamily="34" charset="0"/>
                <a:cs typeface="Arial" pitchFamily="34" charset="0"/>
              </a:rPr>
              <a:t>Un contexto en el que el análisis conceptual tiene especial relevancia son las taxonomías enfermeras y en la investigación bibliográfica preliminar que identifica un concepto diagnóstico, una intervención (NIC) o un resultado (NOC). </a:t>
            </a:r>
            <a:endParaRPr lang="es-ES" b="1" dirty="0">
              <a:latin typeface="Arial" pitchFamily="34" charset="0"/>
              <a:cs typeface="Arial" pitchFamily="34" charset="0"/>
            </a:endParaRPr>
          </a:p>
        </p:txBody>
      </p:sp>
      <p:sp>
        <p:nvSpPr>
          <p:cNvPr id="6" name="5 Rectángulo"/>
          <p:cNvSpPr/>
          <p:nvPr/>
        </p:nvSpPr>
        <p:spPr>
          <a:xfrm>
            <a:off x="3143240" y="214290"/>
            <a:ext cx="3073277" cy="461665"/>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a:spAutoFit/>
          </a:bodyPr>
          <a:lstStyle/>
          <a:p>
            <a:r>
              <a:rPr lang="es-ES" sz="2400" b="1" dirty="0" smtClean="0">
                <a:latin typeface="Arial" pitchFamily="34" charset="0"/>
                <a:cs typeface="Arial" pitchFamily="34" charset="0"/>
              </a:rPr>
              <a:t>Análisis conceptual</a:t>
            </a:r>
            <a:endParaRPr lang="es-ES" sz="2400"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57422" y="214290"/>
            <a:ext cx="3315331" cy="461665"/>
          </a:xfrm>
          <a:prstGeom prst="rect">
            <a:avLst/>
          </a:prstGeom>
        </p:spPr>
        <p:txBody>
          <a:bodyPr wrap="none">
            <a:spAutoFit/>
          </a:bodyPr>
          <a:lstStyle/>
          <a:p>
            <a:r>
              <a:rPr lang="es-ES" sz="2400" b="1" dirty="0" smtClean="0">
                <a:latin typeface="Arial" pitchFamily="34" charset="0"/>
                <a:cs typeface="Arial" pitchFamily="34" charset="0"/>
              </a:rPr>
              <a:t>Revisión sistemática </a:t>
            </a:r>
            <a:endParaRPr lang="es-ES" sz="2400" dirty="0">
              <a:latin typeface="Arial" pitchFamily="34" charset="0"/>
              <a:cs typeface="Arial" pitchFamily="34" charset="0"/>
            </a:endParaRPr>
          </a:p>
        </p:txBody>
      </p:sp>
      <p:sp>
        <p:nvSpPr>
          <p:cNvPr id="3" name="2 Rectángulo"/>
          <p:cNvSpPr/>
          <p:nvPr/>
        </p:nvSpPr>
        <p:spPr>
          <a:xfrm>
            <a:off x="214282" y="857232"/>
            <a:ext cx="8715436" cy="3416320"/>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Resumen de evidencias, habitualmente realizada por </a:t>
            </a:r>
            <a:r>
              <a:rPr lang="es-ES" sz="2400" b="1" dirty="0" smtClean="0">
                <a:latin typeface="Arial" pitchFamily="34" charset="0"/>
                <a:cs typeface="Arial" pitchFamily="34" charset="0"/>
              </a:rPr>
              <a:t>un experto o panel de expertos </a:t>
            </a:r>
            <a:r>
              <a:rPr lang="es-ES" sz="2400" dirty="0" smtClean="0">
                <a:latin typeface="Arial" pitchFamily="34" charset="0"/>
                <a:cs typeface="Arial" pitchFamily="34" charset="0"/>
              </a:rPr>
              <a:t>en un tema determinado, que utiliza un riguroso proceso (</a:t>
            </a:r>
            <a:r>
              <a:rPr lang="es-ES" sz="2400" b="1" dirty="0" smtClean="0">
                <a:latin typeface="Arial" pitchFamily="34" charset="0"/>
                <a:cs typeface="Arial" pitchFamily="34" charset="0"/>
              </a:rPr>
              <a:t>para minimizar los sesgos</a:t>
            </a:r>
            <a:r>
              <a:rPr lang="es-ES" sz="2400" dirty="0" smtClean="0">
                <a:latin typeface="Arial" pitchFamily="34" charset="0"/>
                <a:cs typeface="Arial" pitchFamily="34" charset="0"/>
              </a:rPr>
              <a:t>) que identifica, evalúa y sintetiza estudios para contestar a un pregunta clínica específica y extraer conclusiones sobre los datos recopilados</a:t>
            </a:r>
            <a:endParaRPr lang="es-ES" sz="2400" dirty="0">
              <a:latin typeface="Arial" pitchFamily="34" charset="0"/>
              <a:cs typeface="Arial" pitchFamily="34" charset="0"/>
            </a:endParaRPr>
          </a:p>
        </p:txBody>
      </p:sp>
      <p:sp>
        <p:nvSpPr>
          <p:cNvPr id="4" name="3 Rectángulo"/>
          <p:cNvSpPr/>
          <p:nvPr/>
        </p:nvSpPr>
        <p:spPr>
          <a:xfrm>
            <a:off x="285720" y="4618156"/>
            <a:ext cx="8643998" cy="2308324"/>
          </a:xfrm>
          <a:prstGeom prst="rect">
            <a:avLst/>
          </a:prstGeom>
        </p:spPr>
        <p:txBody>
          <a:bodyPr wrap="square">
            <a:spAutoFit/>
          </a:bodyPr>
          <a:lstStyle/>
          <a:p>
            <a:pPr algn="just">
              <a:lnSpc>
                <a:spcPct val="150000"/>
              </a:lnSpc>
            </a:pPr>
            <a:r>
              <a:rPr lang="es-ES" sz="2400" dirty="0">
                <a:latin typeface="Arial" pitchFamily="34" charset="0"/>
                <a:cs typeface="Arial" pitchFamily="34" charset="0"/>
              </a:rPr>
              <a:t>L</a:t>
            </a:r>
            <a:r>
              <a:rPr lang="es-ES" sz="2400" dirty="0" smtClean="0">
                <a:latin typeface="Arial" pitchFamily="34" charset="0"/>
                <a:cs typeface="Arial" pitchFamily="34" charset="0"/>
              </a:rPr>
              <a:t>as revisiones sistemáticas además de buscar los estudios más relevantes de forma sistematizada y exhaustiva se emplean en ocasiones </a:t>
            </a:r>
            <a:r>
              <a:rPr lang="es-ES" sz="2400" b="1" dirty="0" smtClean="0">
                <a:latin typeface="Arial" pitchFamily="34" charset="0"/>
                <a:cs typeface="Arial" pitchFamily="34" charset="0"/>
              </a:rPr>
              <a:t>métodos estadísticos avanzados como el </a:t>
            </a:r>
            <a:r>
              <a:rPr lang="es-ES" sz="2400" b="1" dirty="0" err="1" smtClean="0">
                <a:latin typeface="Arial" pitchFamily="34" charset="0"/>
                <a:cs typeface="Arial" pitchFamily="34" charset="0"/>
              </a:rPr>
              <a:t>meta.análisis</a:t>
            </a:r>
            <a:r>
              <a:rPr lang="es-ES" sz="2400" b="1" dirty="0" smtClean="0">
                <a:latin typeface="Arial" pitchFamily="34" charset="0"/>
                <a:cs typeface="Arial" pitchFamily="34" charset="0"/>
              </a:rPr>
              <a:t>.</a:t>
            </a:r>
            <a:endParaRPr lang="es-ES" sz="2400" b="1"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785794"/>
            <a:ext cx="8572560" cy="3347840"/>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Como se comentaba anteriormente las </a:t>
            </a:r>
            <a:r>
              <a:rPr lang="es-ES" sz="2400" b="1" dirty="0" smtClean="0">
                <a:latin typeface="Arial" pitchFamily="34" charset="0"/>
                <a:cs typeface="Arial" pitchFamily="34" charset="0"/>
              </a:rPr>
              <a:t>revisiones sistemáticas</a:t>
            </a:r>
            <a:r>
              <a:rPr lang="es-ES" sz="2400" dirty="0" smtClean="0">
                <a:latin typeface="Arial" pitchFamily="34" charset="0"/>
                <a:cs typeface="Arial" pitchFamily="34" charset="0"/>
              </a:rPr>
              <a:t> se orientaban fundamentalmente a </a:t>
            </a:r>
            <a:r>
              <a:rPr lang="es-ES" sz="2400" b="1" dirty="0" smtClean="0">
                <a:latin typeface="Arial" pitchFamily="34" charset="0"/>
                <a:cs typeface="Arial" pitchFamily="34" charset="0"/>
              </a:rPr>
              <a:t>evaluar la efectividad de las intervenciones ensayos clínicos</a:t>
            </a:r>
            <a:r>
              <a:rPr lang="es-ES" sz="2400" dirty="0" smtClean="0">
                <a:latin typeface="Arial" pitchFamily="34" charset="0"/>
                <a:cs typeface="Arial" pitchFamily="34" charset="0"/>
              </a:rPr>
              <a:t>, pero en la actualidad se ha ampliado la perspectiva para incluir otros enfoques metodológicos </a:t>
            </a:r>
            <a:r>
              <a:rPr lang="es-ES" sz="2400" b="1" dirty="0" smtClean="0">
                <a:latin typeface="Arial" pitchFamily="34" charset="0"/>
                <a:cs typeface="Arial" pitchFamily="34" charset="0"/>
              </a:rPr>
              <a:t>cuantitativos, cualitativos o de orientación mixta.</a:t>
            </a:r>
            <a:endParaRPr lang="es-ES" sz="2400" b="1"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357166"/>
            <a:ext cx="8643998" cy="2677656"/>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s-ES" sz="2400" b="1" dirty="0" smtClean="0">
                <a:latin typeface="Arial" pitchFamily="34" charset="0"/>
                <a:cs typeface="Arial" pitchFamily="34" charset="0"/>
              </a:rPr>
              <a:t>Revisión realista </a:t>
            </a:r>
            <a:endParaRPr lang="es-ES" sz="2400" dirty="0" smtClean="0">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Las revisiones realistas han sido catalogadas como un tipo de revisión sistemática. Este tipo de revisiones han surgido como respuesta a la complejidad que tiene el </a:t>
            </a:r>
            <a:r>
              <a:rPr lang="es-ES" sz="2400" b="1" dirty="0" smtClean="0">
                <a:latin typeface="Arial" pitchFamily="34" charset="0"/>
                <a:cs typeface="Arial" pitchFamily="34" charset="0"/>
              </a:rPr>
              <a:t>diseño de políticas de intervención en salud. </a:t>
            </a:r>
          </a:p>
        </p:txBody>
      </p:sp>
      <p:sp>
        <p:nvSpPr>
          <p:cNvPr id="3" name="2 Rectángulo"/>
          <p:cNvSpPr/>
          <p:nvPr/>
        </p:nvSpPr>
        <p:spPr>
          <a:xfrm>
            <a:off x="642910" y="3000372"/>
            <a:ext cx="8215370" cy="2308324"/>
          </a:xfrm>
          <a:prstGeom prst="rect">
            <a:avLst/>
          </a:prstGeom>
          <a:solidFill>
            <a:srgbClr val="00B0F0"/>
          </a:solidFill>
          <a:ln>
            <a:noFill/>
          </a:ln>
          <a:effectLst/>
          <a:scene3d>
            <a:camera prst="isometricOffAxis1Right"/>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Las políticas de salud tienen un componente de complejidad que hace que la efectividad de las mismas no dependa tanto de la intervención en sí misma como en la forma que se implementa y el contexto en el que se realiza</a:t>
            </a:r>
            <a:endParaRPr lang="es-ES" sz="2400"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500042"/>
            <a:ext cx="8572560" cy="1685846"/>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Sintéticamente la revisión realista se ha desarrollado para examinar de qué manera en una intervención social el contexto influye en el resultado</a:t>
            </a:r>
            <a:endParaRPr lang="es-ES" sz="2400" dirty="0">
              <a:latin typeface="Arial" pitchFamily="34" charset="0"/>
              <a:cs typeface="Arial" pitchFamily="34" charset="0"/>
            </a:endParaRPr>
          </a:p>
        </p:txBody>
      </p:sp>
      <p:sp>
        <p:nvSpPr>
          <p:cNvPr id="3" name="2 Rectángulo"/>
          <p:cNvSpPr/>
          <p:nvPr/>
        </p:nvSpPr>
        <p:spPr>
          <a:xfrm>
            <a:off x="428564" y="4786322"/>
            <a:ext cx="8429716" cy="1754326"/>
          </a:xfrm>
          <a:prstGeom prst="rect">
            <a:avLst/>
          </a:prstGeom>
          <a:solidFill>
            <a:srgbClr val="00B0F0"/>
          </a:solidFill>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Permite orientar a los gestores cómo </a:t>
            </a:r>
            <a:r>
              <a:rPr lang="es-ES" sz="2400" b="1" dirty="0" smtClean="0">
                <a:latin typeface="Arial" pitchFamily="34" charset="0"/>
                <a:cs typeface="Arial" pitchFamily="34" charset="0"/>
              </a:rPr>
              <a:t>implementar, planificar y ejecutar </a:t>
            </a:r>
            <a:r>
              <a:rPr lang="es-ES" sz="2400" dirty="0" smtClean="0">
                <a:latin typeface="Arial" pitchFamily="34" charset="0"/>
                <a:cs typeface="Arial" pitchFamily="34" charset="0"/>
              </a:rPr>
              <a:t>una política de salud a nivel nacional, regional o local</a:t>
            </a:r>
            <a:endParaRPr lang="es-ES" sz="2400" dirty="0">
              <a:latin typeface="Arial" pitchFamily="34" charset="0"/>
              <a:cs typeface="Arial" pitchFamily="34" charset="0"/>
            </a:endParaRPr>
          </a:p>
        </p:txBody>
      </p:sp>
      <p:sp>
        <p:nvSpPr>
          <p:cNvPr id="4" name="3 Rectángulo"/>
          <p:cNvSpPr/>
          <p:nvPr/>
        </p:nvSpPr>
        <p:spPr>
          <a:xfrm>
            <a:off x="428596" y="2551837"/>
            <a:ext cx="8286808" cy="1754326"/>
          </a:xfrm>
          <a:prstGeom prst="rect">
            <a:avLst/>
          </a:prstGeom>
          <a:solidFill>
            <a:srgbClr val="00B0F0"/>
          </a:solidFill>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El objetivo final, es permitir a los gestores obtener una </a:t>
            </a:r>
            <a:r>
              <a:rPr lang="es-ES" sz="2400" b="1" dirty="0" smtClean="0">
                <a:latin typeface="Arial" pitchFamily="34" charset="0"/>
                <a:cs typeface="Arial" pitchFamily="34" charset="0"/>
              </a:rPr>
              <a:t>comprensión más profunda de la intervención </a:t>
            </a:r>
            <a:r>
              <a:rPr lang="es-ES" sz="2400" dirty="0" smtClean="0">
                <a:latin typeface="Arial" pitchFamily="34" charset="0"/>
                <a:cs typeface="Arial" pitchFamily="34" charset="0"/>
              </a:rPr>
              <a:t>y en qué medida puede funcionar más eficazmente.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428604"/>
            <a:ext cx="8572560" cy="5632311"/>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Las revisiones </a:t>
            </a:r>
            <a:r>
              <a:rPr lang="es-ES" sz="2400" b="1" dirty="0" smtClean="0">
                <a:latin typeface="Arial" pitchFamily="34" charset="0"/>
                <a:cs typeface="Arial" pitchFamily="34" charset="0"/>
              </a:rPr>
              <a:t>SISTEMATIZADAS O REVISIONES ESTRUCTURADAS </a:t>
            </a:r>
            <a:r>
              <a:rPr lang="es-ES" sz="2400" dirty="0" smtClean="0">
                <a:latin typeface="Arial" pitchFamily="34" charset="0"/>
                <a:cs typeface="Arial" pitchFamily="34" charset="0"/>
              </a:rPr>
              <a:t>intentan incluir uno o más elementos del proceso de revisión sistemática, sin llegar a afirmar que el producto resultante es una revisión sistemática</a:t>
            </a:r>
          </a:p>
          <a:p>
            <a:pPr algn="just">
              <a:lnSpc>
                <a:spcPct val="150000"/>
              </a:lnSpc>
            </a:pPr>
            <a:endParaRPr lang="es-ES" sz="2400" dirty="0" smtClean="0">
              <a:latin typeface="Arial" pitchFamily="34" charset="0"/>
              <a:cs typeface="Arial" pitchFamily="34" charset="0"/>
            </a:endParaRPr>
          </a:p>
          <a:p>
            <a:pPr algn="just">
              <a:lnSpc>
                <a:spcPct val="150000"/>
              </a:lnSpc>
            </a:pPr>
            <a:endParaRPr lang="es-ES" sz="2400" dirty="0">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La </a:t>
            </a:r>
            <a:r>
              <a:rPr lang="es-ES" sz="2400" b="1" dirty="0" smtClean="0">
                <a:latin typeface="Arial" pitchFamily="34" charset="0"/>
                <a:cs typeface="Arial" pitchFamily="34" charset="0"/>
              </a:rPr>
              <a:t>fortaleza</a:t>
            </a:r>
            <a:r>
              <a:rPr lang="es-ES" sz="2400" dirty="0" smtClean="0">
                <a:latin typeface="Arial" pitchFamily="34" charset="0"/>
                <a:cs typeface="Arial" pitchFamily="34" charset="0"/>
              </a:rPr>
              <a:t> de este tipo de revisiones radica fundamentalmente en que posee un </a:t>
            </a:r>
            <a:r>
              <a:rPr lang="es-ES" sz="2400" b="1" dirty="0" smtClean="0">
                <a:latin typeface="Arial" pitchFamily="34" charset="0"/>
                <a:cs typeface="Arial" pitchFamily="34" charset="0"/>
              </a:rPr>
              <a:t>alto grado de sistematización</a:t>
            </a:r>
            <a:r>
              <a:rPr lang="es-ES" sz="2400" dirty="0" smtClean="0">
                <a:latin typeface="Arial" pitchFamily="34" charset="0"/>
                <a:cs typeface="Arial" pitchFamily="34" charset="0"/>
              </a:rPr>
              <a:t> de la búsqueda, aunque el autor no realice una búsqueda en todas las bases de datos disponibles.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642918"/>
            <a:ext cx="8429684" cy="5078313"/>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El proceso de revisión sistematizada permite al autor demostrar el conocimiento de todo el proceso y la competencia técnica en las etapas que lo componen.</a:t>
            </a:r>
          </a:p>
          <a:p>
            <a:pPr algn="just">
              <a:lnSpc>
                <a:spcPct val="150000"/>
              </a:lnSpc>
            </a:pPr>
            <a:r>
              <a:rPr lang="es-ES" sz="2400" dirty="0" smtClean="0">
                <a:latin typeface="Arial" pitchFamily="34" charset="0"/>
                <a:cs typeface="Arial" pitchFamily="34" charset="0"/>
              </a:rPr>
              <a:t> </a:t>
            </a:r>
          </a:p>
          <a:p>
            <a:pPr algn="just">
              <a:lnSpc>
                <a:spcPct val="150000"/>
              </a:lnSpc>
            </a:pPr>
            <a:endParaRPr lang="es-ES" sz="2400" dirty="0">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Sin embargo, esta revisión </a:t>
            </a:r>
            <a:r>
              <a:rPr lang="es-ES" sz="2400" b="1" dirty="0" smtClean="0">
                <a:latin typeface="Arial" pitchFamily="34" charset="0"/>
                <a:cs typeface="Arial" pitchFamily="34" charset="0"/>
              </a:rPr>
              <a:t>carece de la amplitud </a:t>
            </a:r>
            <a:r>
              <a:rPr lang="es-ES" sz="2400" dirty="0" smtClean="0">
                <a:latin typeface="Arial" pitchFamily="34" charset="0"/>
                <a:cs typeface="Arial" pitchFamily="34" charset="0"/>
              </a:rPr>
              <a:t>para ser identificada como una revisión sistemática. Esta es quizás la mayor debilidad de la revisión sistematizada: </a:t>
            </a:r>
            <a:r>
              <a:rPr lang="es-ES" sz="2400" b="1" dirty="0" smtClean="0">
                <a:latin typeface="Arial" pitchFamily="34" charset="0"/>
                <a:cs typeface="Arial" pitchFamily="34" charset="0"/>
              </a:rPr>
              <a:t>la amplitud y la profundidad del análisis de la bibliografía.</a:t>
            </a:r>
            <a:endParaRPr lang="es-ES" sz="2400" b="1"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0"/>
            <a:ext cx="8786874" cy="2308324"/>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b="1" dirty="0" smtClean="0">
                <a:latin typeface="Arial" pitchFamily="34" charset="0"/>
                <a:cs typeface="Arial" pitchFamily="34" charset="0"/>
              </a:rPr>
              <a:t>Revisión paraguas o revisión de revisiones</a:t>
            </a:r>
            <a:r>
              <a:rPr lang="es-ES" sz="2400" dirty="0" smtClean="0">
                <a:latin typeface="Arial" pitchFamily="34" charset="0"/>
                <a:cs typeface="Arial" pitchFamily="34" charset="0"/>
              </a:rPr>
              <a:t> </a:t>
            </a:r>
          </a:p>
          <a:p>
            <a:pPr algn="just">
              <a:lnSpc>
                <a:spcPct val="150000"/>
              </a:lnSpc>
            </a:pPr>
            <a:r>
              <a:rPr lang="es-ES" sz="2400" dirty="0" smtClean="0">
                <a:latin typeface="Arial" pitchFamily="34" charset="0"/>
                <a:cs typeface="Arial" pitchFamily="34" charset="0"/>
              </a:rPr>
              <a:t>Son un nuevo tipo de revisiones que están ganando un creciente interés, de manera que el número de reseñas publicadas es cada vez mayor.</a:t>
            </a:r>
            <a:endParaRPr lang="es-ES" sz="2400" dirty="0">
              <a:latin typeface="Arial" pitchFamily="34" charset="0"/>
              <a:cs typeface="Arial" pitchFamily="34" charset="0"/>
            </a:endParaRPr>
          </a:p>
        </p:txBody>
      </p:sp>
      <p:sp>
        <p:nvSpPr>
          <p:cNvPr id="5" name="4 Rectángulo"/>
          <p:cNvSpPr/>
          <p:nvPr/>
        </p:nvSpPr>
        <p:spPr>
          <a:xfrm>
            <a:off x="214282" y="2887682"/>
            <a:ext cx="8715436" cy="3970318"/>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Las revisiones paraguas se conocen también como </a:t>
            </a:r>
            <a:r>
              <a:rPr lang="es-ES" sz="2400" b="1" dirty="0" err="1" smtClean="0">
                <a:latin typeface="Arial" pitchFamily="34" charset="0"/>
                <a:cs typeface="Arial" pitchFamily="34" charset="0"/>
              </a:rPr>
              <a:t>metarevisiones</a:t>
            </a:r>
            <a:r>
              <a:rPr lang="es-ES" sz="2400" dirty="0" smtClean="0">
                <a:latin typeface="Arial" pitchFamily="34" charset="0"/>
                <a:cs typeface="Arial" pitchFamily="34" charset="0"/>
              </a:rPr>
              <a:t>. Estas revisiones se centran fundamentalmente en </a:t>
            </a:r>
            <a:r>
              <a:rPr lang="es-ES" sz="2400" b="1" dirty="0" smtClean="0">
                <a:latin typeface="Arial" pitchFamily="34" charset="0"/>
                <a:cs typeface="Arial" pitchFamily="34" charset="0"/>
              </a:rPr>
              <a:t>resumir la evidencia </a:t>
            </a:r>
            <a:r>
              <a:rPr lang="es-ES" sz="2400" dirty="0" smtClean="0">
                <a:latin typeface="Arial" pitchFamily="34" charset="0"/>
                <a:cs typeface="Arial" pitchFamily="34" charset="0"/>
              </a:rPr>
              <a:t>disponible. Pueden ser </a:t>
            </a:r>
            <a:r>
              <a:rPr lang="es-ES" sz="2400" b="1" dirty="0" smtClean="0">
                <a:latin typeface="Arial" pitchFamily="34" charset="0"/>
                <a:cs typeface="Arial" pitchFamily="34" charset="0"/>
              </a:rPr>
              <a:t>utilizadas</a:t>
            </a:r>
            <a:r>
              <a:rPr lang="es-ES" sz="2400" dirty="0" smtClean="0">
                <a:latin typeface="Arial" pitchFamily="34" charset="0"/>
                <a:cs typeface="Arial" pitchFamily="34" charset="0"/>
              </a:rPr>
              <a:t> para </a:t>
            </a:r>
            <a:r>
              <a:rPr lang="es-ES" sz="2400" b="1" dirty="0" smtClean="0">
                <a:latin typeface="Arial" pitchFamily="34" charset="0"/>
                <a:cs typeface="Arial" pitchFamily="34" charset="0"/>
              </a:rPr>
              <a:t>evaluar las similitudes </a:t>
            </a:r>
            <a:r>
              <a:rPr lang="es-ES" sz="2400" dirty="0" smtClean="0">
                <a:latin typeface="Arial" pitchFamily="34" charset="0"/>
                <a:cs typeface="Arial" pitchFamily="34" charset="0"/>
              </a:rPr>
              <a:t>y </a:t>
            </a:r>
            <a:r>
              <a:rPr lang="es-ES" sz="2400" b="1" dirty="0" smtClean="0">
                <a:latin typeface="Arial" pitchFamily="34" charset="0"/>
                <a:cs typeface="Arial" pitchFamily="34" charset="0"/>
              </a:rPr>
              <a:t>diferencias</a:t>
            </a:r>
            <a:r>
              <a:rPr lang="es-ES" sz="2400" dirty="0" smtClean="0">
                <a:latin typeface="Arial" pitchFamily="34" charset="0"/>
                <a:cs typeface="Arial" pitchFamily="34" charset="0"/>
              </a:rPr>
              <a:t> en las revisiones publicadas, para </a:t>
            </a:r>
            <a:r>
              <a:rPr lang="es-ES" sz="2400" b="1" dirty="0" smtClean="0">
                <a:latin typeface="Arial" pitchFamily="34" charset="0"/>
                <a:cs typeface="Arial" pitchFamily="34" charset="0"/>
              </a:rPr>
              <a:t>resumir</a:t>
            </a:r>
            <a:r>
              <a:rPr lang="es-ES" sz="2400" dirty="0" smtClean="0">
                <a:latin typeface="Arial" pitchFamily="34" charset="0"/>
                <a:cs typeface="Arial" pitchFamily="34" charset="0"/>
              </a:rPr>
              <a:t> lo que </a:t>
            </a:r>
            <a:r>
              <a:rPr lang="es-ES" sz="2400" b="1" dirty="0" smtClean="0">
                <a:latin typeface="Arial" pitchFamily="34" charset="0"/>
                <a:cs typeface="Arial" pitchFamily="34" charset="0"/>
              </a:rPr>
              <a:t>se sabe sobre un tema </a:t>
            </a:r>
            <a:r>
              <a:rPr lang="es-ES" sz="2400" dirty="0" smtClean="0">
                <a:latin typeface="Arial" pitchFamily="34" charset="0"/>
                <a:cs typeface="Arial" pitchFamily="34" charset="0"/>
              </a:rPr>
              <a:t>y normalmente implican un </a:t>
            </a:r>
            <a:r>
              <a:rPr lang="es-ES" sz="2400" b="1" dirty="0" smtClean="0">
                <a:latin typeface="Arial" pitchFamily="34" charset="0"/>
                <a:cs typeface="Arial" pitchFamily="34" charset="0"/>
              </a:rPr>
              <a:t>amplio número de diferentes tipos de revisiones.</a:t>
            </a:r>
            <a:endParaRPr lang="es-ES" sz="2400" b="1"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2000240"/>
            <a:ext cx="8572560" cy="3244158"/>
          </a:xfrm>
          <a:prstGeom prst="rect">
            <a:avLst/>
          </a:prstGeom>
          <a:solidFill>
            <a:srgbClr val="00B0F0"/>
          </a:solidFill>
          <a:ln>
            <a:noFill/>
          </a:ln>
          <a:effectLst/>
          <a:scene3d>
            <a:camera prst="isometricOffAxis1Right"/>
            <a:lightRig rig="contrasting" dir="t">
              <a:rot lat="0" lon="0" rev="1500000"/>
            </a:lightRig>
          </a:scene3d>
          <a:sp3d prstMaterial="metal">
            <a:bevelT w="88900" h="88900"/>
          </a:sp3d>
        </p:spPr>
        <p:txBody>
          <a:bodyPr wrap="square">
            <a:spAutoFit/>
          </a:bodyPr>
          <a:lstStyle/>
          <a:p>
            <a:pPr algn="just">
              <a:lnSpc>
                <a:spcPct val="150000"/>
              </a:lnSpc>
            </a:pPr>
            <a:r>
              <a:rPr lang="es-ES" sz="2800" dirty="0" smtClean="0">
                <a:latin typeface="Arial" pitchFamily="34" charset="0"/>
                <a:cs typeface="Arial" pitchFamily="34" charset="0"/>
              </a:rPr>
              <a:t>Tienen limitaciones por la calidad metodológica utilizada al realizar este tipo de revisiones y que deberían establecerse normas metodológicas y directrices para mejorar la calidad de este nuevo tipo de publicación</a:t>
            </a:r>
            <a:endParaRPr lang="es-ES" sz="2800"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285728"/>
            <a:ext cx="8572560" cy="830997"/>
          </a:xfrm>
          <a:prstGeom prst="rect">
            <a:avLst/>
          </a:prstGeom>
          <a:solidFill>
            <a:srgbClr val="00B0F0"/>
          </a:solidFill>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¿Que diferencia una revisión bibliográfica de una sistemática?</a:t>
            </a:r>
            <a:endParaRPr lang="es-ES" sz="2400" b="1" dirty="0">
              <a:latin typeface="Arial" pitchFamily="34" charset="0"/>
              <a:cs typeface="Arial" pitchFamily="34" charset="0"/>
            </a:endParaRPr>
          </a:p>
        </p:txBody>
      </p:sp>
      <p:sp>
        <p:nvSpPr>
          <p:cNvPr id="5" name="4 Rectángulo"/>
          <p:cNvSpPr/>
          <p:nvPr/>
        </p:nvSpPr>
        <p:spPr>
          <a:xfrm>
            <a:off x="285720" y="1928802"/>
            <a:ext cx="8572560" cy="1938992"/>
          </a:xfrm>
          <a:prstGeom prst="rect">
            <a:avLst/>
          </a:prstGeom>
          <a:solidFill>
            <a:srgbClr val="00B0F0"/>
          </a:solidFill>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s-ES" sz="2400" b="1" dirty="0" smtClean="0">
                <a:latin typeface="Arial" pitchFamily="34" charset="0"/>
                <a:cs typeface="Arial" pitchFamily="34" charset="0"/>
              </a:rPr>
              <a:t>SEMEJANZAS</a:t>
            </a:r>
          </a:p>
          <a:p>
            <a:pPr algn="ctr"/>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Ambas son revisiones de la literatura científica sobre un tema</a:t>
            </a:r>
          </a:p>
          <a:p>
            <a:pPr algn="just"/>
            <a:r>
              <a:rPr lang="es-ES" sz="2400" dirty="0" smtClean="0">
                <a:latin typeface="Arial" pitchFamily="34" charset="0"/>
                <a:cs typeface="Arial" pitchFamily="34" charset="0"/>
              </a:rPr>
              <a:t>Ambas son investigaciones secundarias</a:t>
            </a:r>
          </a:p>
          <a:p>
            <a:pPr algn="just"/>
            <a:r>
              <a:rPr lang="es-ES" sz="2400" dirty="0" smtClean="0">
                <a:latin typeface="Arial" pitchFamily="34" charset="0"/>
                <a:cs typeface="Arial" pitchFamily="34" charset="0"/>
              </a:rPr>
              <a:t>Ambas sintetizan la literatura científica</a:t>
            </a:r>
            <a:endParaRPr lang="es-ES" sz="2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20" y="0"/>
            <a:ext cx="8429684" cy="83099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just"/>
            <a:r>
              <a:rPr lang="es-ES" sz="2400" b="1" dirty="0" smtClean="0">
                <a:latin typeface="Arial" pitchFamily="34" charset="0"/>
                <a:cs typeface="Arial" pitchFamily="34" charset="0"/>
              </a:rPr>
              <a:t>¿</a:t>
            </a:r>
            <a:r>
              <a:rPr lang="es-ES" sz="2400" b="1" dirty="0" smtClean="0">
                <a:effectLst>
                  <a:outerShdw blurRad="38100" dist="38100" dir="2700000" algn="tl">
                    <a:srgbClr val="000000">
                      <a:alpha val="43137"/>
                    </a:srgbClr>
                  </a:outerShdw>
                </a:effectLst>
                <a:latin typeface="Arial" pitchFamily="34" charset="0"/>
                <a:cs typeface="Arial" pitchFamily="34" charset="0"/>
              </a:rPr>
              <a:t>En que parte del proceso de investigación podemos encontrar la revisión bibliográfica ?</a:t>
            </a:r>
            <a:endParaRPr lang="es-ES"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2 Rectángulo"/>
          <p:cNvSpPr/>
          <p:nvPr/>
        </p:nvSpPr>
        <p:spPr>
          <a:xfrm>
            <a:off x="214282" y="857232"/>
            <a:ext cx="8929718" cy="3046988"/>
          </a:xfrm>
          <a:prstGeom prst="rect">
            <a:avLst/>
          </a:prstGeom>
        </p:spPr>
        <p:txBody>
          <a:bodyPr wrap="square">
            <a:spAutoFit/>
          </a:bodyPr>
          <a:lstStyle/>
          <a:p>
            <a:pPr algn="just">
              <a:lnSpc>
                <a:spcPct val="150000"/>
              </a:lnSpc>
              <a:buFont typeface="Arial" pitchFamily="34" charset="0"/>
              <a:buChar char="•"/>
            </a:pPr>
            <a:r>
              <a:rPr lang="es-ES" sz="2400" dirty="0" smtClean="0">
                <a:latin typeface="Arial" pitchFamily="34" charset="0"/>
                <a:cs typeface="Arial" pitchFamily="34" charset="0"/>
              </a:rPr>
              <a:t> Justificación. </a:t>
            </a:r>
          </a:p>
          <a:p>
            <a:pPr algn="just">
              <a:lnSpc>
                <a:spcPct val="150000"/>
              </a:lnSpc>
              <a:buFont typeface="Arial" pitchFamily="34" charset="0"/>
              <a:buChar char="•"/>
            </a:pPr>
            <a:r>
              <a:rPr lang="es-ES" sz="2400" dirty="0" smtClean="0">
                <a:latin typeface="Arial" pitchFamily="34" charset="0"/>
                <a:cs typeface="Arial" pitchFamily="34" charset="0"/>
              </a:rPr>
              <a:t> La exposición de motivos que fundamentan la investigación. </a:t>
            </a:r>
          </a:p>
          <a:p>
            <a:pPr algn="just">
              <a:buFont typeface="Arial" pitchFamily="34" charset="0"/>
              <a:buChar char="•"/>
            </a:pPr>
            <a:r>
              <a:rPr lang="es-ES" sz="2400" dirty="0" smtClean="0">
                <a:latin typeface="Arial" pitchFamily="34" charset="0"/>
                <a:cs typeface="Arial" pitchFamily="34" charset="0"/>
              </a:rPr>
              <a:t> La idoneidad de los enfoques metodológicos y diseños de investigación utilizados.</a:t>
            </a:r>
          </a:p>
          <a:p>
            <a:pPr algn="just">
              <a:buFont typeface="Arial" pitchFamily="34" charset="0"/>
              <a:buChar char="•"/>
            </a:pPr>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Idoneidad de las técnicas y procedimientos que se utilizan para recopilar dato.</a:t>
            </a:r>
            <a:endParaRPr lang="es-ES" sz="2400" dirty="0">
              <a:latin typeface="Arial" pitchFamily="34" charset="0"/>
              <a:cs typeface="Arial" pitchFamily="34" charset="0"/>
            </a:endParaRPr>
          </a:p>
        </p:txBody>
      </p:sp>
      <p:sp>
        <p:nvSpPr>
          <p:cNvPr id="4" name="3 Rectángulo"/>
          <p:cNvSpPr/>
          <p:nvPr/>
        </p:nvSpPr>
        <p:spPr>
          <a:xfrm>
            <a:off x="214282" y="4214818"/>
            <a:ext cx="8715436" cy="2677656"/>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Permite evaluar las diferentes metodologías y diseños identificando ventajas, inconvenientes y dificultades que presenta cada orientación metodológica. </a:t>
            </a:r>
          </a:p>
          <a:p>
            <a:pPr algn="just">
              <a:buFont typeface="Arial" pitchFamily="34" charset="0"/>
              <a:buChar char="•"/>
            </a:pPr>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Aportan referencias relevantes que muestran la selección de una técnica de recolección de datos frente a otras técnicas alternativas.</a:t>
            </a:r>
            <a:endParaRPr lang="es-E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071802" y="214290"/>
            <a:ext cx="2271776" cy="461665"/>
          </a:xfrm>
          <a:prstGeom prst="rect">
            <a:avLst/>
          </a:prstGeom>
          <a:solidFill>
            <a:srgbClr val="00B0F0"/>
          </a:solidFill>
          <a:ln>
            <a:noFill/>
          </a:ln>
          <a:effectLst/>
          <a:scene3d>
            <a:camera prst="orthographicFront">
              <a:rot lat="0" lon="0" rev="0"/>
            </a:camera>
            <a:lightRig rig="contrasting" dir="t">
              <a:rot lat="0" lon="0" rev="1500000"/>
            </a:lightRig>
          </a:scene3d>
          <a:sp3d prstMaterial="metal">
            <a:bevelT w="88900" h="88900"/>
          </a:sp3d>
        </p:spPr>
        <p:txBody>
          <a:bodyPr wrap="none">
            <a:spAutoFit/>
          </a:bodyPr>
          <a:lstStyle/>
          <a:p>
            <a:r>
              <a:rPr lang="es-ES" sz="2400" b="1" dirty="0" smtClean="0">
                <a:latin typeface="Arial" pitchFamily="34" charset="0"/>
                <a:cs typeface="Arial" pitchFamily="34" charset="0"/>
              </a:rPr>
              <a:t>DIFERENCIAS</a:t>
            </a:r>
            <a:endParaRPr lang="es-ES" sz="2400" b="1" dirty="0">
              <a:latin typeface="Arial" pitchFamily="34" charset="0"/>
              <a:cs typeface="Arial" pitchFamily="34" charset="0"/>
            </a:endParaRPr>
          </a:p>
        </p:txBody>
      </p:sp>
      <p:sp>
        <p:nvSpPr>
          <p:cNvPr id="6" name="5 Rectángulo"/>
          <p:cNvSpPr/>
          <p:nvPr/>
        </p:nvSpPr>
        <p:spPr>
          <a:xfrm>
            <a:off x="357158" y="1428736"/>
            <a:ext cx="8358246" cy="4893647"/>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buFont typeface="Arial" pitchFamily="34" charset="0"/>
              <a:buChar char="•"/>
            </a:pPr>
            <a:r>
              <a:rPr lang="es-ES" sz="2400" dirty="0" smtClean="0">
                <a:latin typeface="Arial" pitchFamily="34" charset="0"/>
                <a:cs typeface="Arial" pitchFamily="34" charset="0"/>
              </a:rPr>
              <a:t> La metodología. </a:t>
            </a:r>
          </a:p>
          <a:p>
            <a:pPr algn="just">
              <a:lnSpc>
                <a:spcPct val="150000"/>
              </a:lnSpc>
              <a:buFont typeface="Arial" pitchFamily="34" charset="0"/>
              <a:buChar char="•"/>
            </a:pPr>
            <a:r>
              <a:rPr lang="es-ES" sz="2400" dirty="0" smtClean="0">
                <a:latin typeface="Arial" pitchFamily="34" charset="0"/>
                <a:cs typeface="Arial" pitchFamily="34" charset="0"/>
              </a:rPr>
              <a:t> RS parte de una pregunta bien estructurada (generalmente en formato PICO)</a:t>
            </a:r>
          </a:p>
          <a:p>
            <a:pPr algn="just">
              <a:lnSpc>
                <a:spcPct val="150000"/>
              </a:lnSpc>
              <a:buFont typeface="Arial" pitchFamily="34" charset="0"/>
              <a:buChar char="•"/>
            </a:pPr>
            <a:r>
              <a:rPr lang="es-ES" sz="2400" dirty="0" smtClean="0">
                <a:latin typeface="Arial" pitchFamily="34" charset="0"/>
                <a:cs typeface="Arial" pitchFamily="34" charset="0"/>
              </a:rPr>
              <a:t>  Incluye lectura crítica por pares</a:t>
            </a:r>
          </a:p>
          <a:p>
            <a:pPr algn="just">
              <a:lnSpc>
                <a:spcPct val="150000"/>
              </a:lnSpc>
              <a:buFont typeface="Arial" pitchFamily="34" charset="0"/>
              <a:buChar char="•"/>
            </a:pPr>
            <a:r>
              <a:rPr lang="es-ES" sz="2400" dirty="0" smtClean="0">
                <a:latin typeface="Arial" pitchFamily="34" charset="0"/>
                <a:cs typeface="Arial" pitchFamily="34" charset="0"/>
              </a:rPr>
              <a:t>  Describe perfectamente todos los aspectos metodológicos y sus conclusiones son </a:t>
            </a:r>
            <a:r>
              <a:rPr lang="es-ES" sz="2400" dirty="0" err="1" smtClean="0">
                <a:latin typeface="Arial" pitchFamily="34" charset="0"/>
                <a:cs typeface="Arial" pitchFamily="34" charset="0"/>
              </a:rPr>
              <a:t>inferenciables</a:t>
            </a:r>
            <a:r>
              <a:rPr lang="es-ES" sz="2400" dirty="0" smtClean="0">
                <a:latin typeface="Arial" pitchFamily="34" charset="0"/>
                <a:cs typeface="Arial" pitchFamily="34" charset="0"/>
              </a:rPr>
              <a:t> </a:t>
            </a:r>
          </a:p>
          <a:p>
            <a:pPr algn="just">
              <a:buFont typeface="Arial" pitchFamily="34" charset="0"/>
              <a:buChar char="•"/>
            </a:pPr>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buFont typeface="Arial" pitchFamily="34" charset="0"/>
              <a:buChar char="•"/>
            </a:pPr>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En las revisiones bibliográficas o narrativas esto no sucede, </a:t>
            </a:r>
            <a:endParaRPr lang="es-ES" sz="2400"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1928802"/>
            <a:ext cx="8501122" cy="2677656"/>
          </a:xfrm>
          <a:prstGeom prst="rect">
            <a:avLst/>
          </a:prstGeom>
          <a:solidFill>
            <a:srgbClr val="00B0F0"/>
          </a:solidFill>
          <a:ln>
            <a:noFill/>
          </a:ln>
          <a:effectLst/>
          <a:scene3d>
            <a:camera prst="isometricOffAxis1Right"/>
            <a:lightRig rig="glow" dir="t">
              <a:rot lat="0" lon="0" rev="4800000"/>
            </a:lightRig>
          </a:scene3d>
          <a:sp3d prstMaterial="matte">
            <a:bevelT w="127000" h="63500"/>
          </a:sp3d>
        </p:spPr>
        <p:txBody>
          <a:bodyPr wrap="square">
            <a:spAutoFit/>
          </a:bodyPr>
          <a:lstStyle/>
          <a:p>
            <a:pPr algn="just"/>
            <a:r>
              <a:rPr lang="es-ES" sz="2800" dirty="0" smtClean="0">
                <a:latin typeface="Arial" pitchFamily="34" charset="0"/>
                <a:cs typeface="Arial" pitchFamily="34" charset="0"/>
              </a:rPr>
              <a:t>Hay revisiones bibliográficas de gran calidad metodológica y que tratan de reducir los sesgos al mínimo. Su metodología tiende a ser la de las RS sin legar a su exhaustividad y ya hay autores (como Carmen Villar) que las denominan «revisión sistematizada» o «informe de evidencias».</a:t>
            </a:r>
            <a:endParaRPr lang="es-ES" sz="2800"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1928802"/>
            <a:ext cx="7858180" cy="2308324"/>
          </a:xfrm>
          <a:prstGeom prst="rect">
            <a:avLst/>
          </a:prstGeom>
        </p:spPr>
        <p:txBody>
          <a:bodyPr wrap="square">
            <a:spAutoFit/>
          </a:bodyPr>
          <a:lstStyle/>
          <a:p>
            <a:pPr>
              <a:lnSpc>
                <a:spcPct val="150000"/>
              </a:lnSpc>
            </a:pPr>
            <a:r>
              <a:rPr lang="es-ES" sz="2400" dirty="0" smtClean="0">
                <a:latin typeface="Arial" pitchFamily="34" charset="0"/>
                <a:cs typeface="Arial" pitchFamily="34" charset="0"/>
              </a:rPr>
              <a:t>1</a:t>
            </a:r>
            <a:r>
              <a:rPr lang="es-ES" sz="2400" dirty="0">
                <a:latin typeface="Arial" pitchFamily="34" charset="0"/>
                <a:cs typeface="Arial" pitchFamily="34" charset="0"/>
              </a:rPr>
              <a:t>. Justificación de la revisión bibliográfica.</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2. Recopilación de la bibliografía.</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3. Evaluación y selección de la bibliografía.</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4. Elaboración de la revisión bibliográfica.</a:t>
            </a:r>
          </a:p>
        </p:txBody>
      </p:sp>
      <p:sp>
        <p:nvSpPr>
          <p:cNvPr id="3" name="2 Rectángulo"/>
          <p:cNvSpPr/>
          <p:nvPr/>
        </p:nvSpPr>
        <p:spPr>
          <a:xfrm>
            <a:off x="357158" y="500042"/>
            <a:ext cx="8429684" cy="830997"/>
          </a:xfrm>
          <a:prstGeom prst="rect">
            <a:avLst/>
          </a:prstGeom>
          <a:solidFill>
            <a:srgbClr val="00B0F0"/>
          </a:solidFill>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Los siguientes pasos te ayudarán a llevar a cabo una revisión bibliográfica de manera eficaz</a:t>
            </a:r>
          </a:p>
        </p:txBody>
      </p:sp>
      <p:pic>
        <p:nvPicPr>
          <p:cNvPr id="5" name="4 Imagen" descr="Qué Es Citas Bibliograficas - Significado, Concepto, Definición"/>
          <p:cNvPicPr/>
          <p:nvPr/>
        </p:nvPicPr>
        <p:blipFill>
          <a:blip r:embed="rId2"/>
          <a:srcRect/>
          <a:stretch>
            <a:fillRect/>
          </a:stretch>
        </p:blipFill>
        <p:spPr bwMode="auto">
          <a:xfrm>
            <a:off x="5429256" y="4500570"/>
            <a:ext cx="2571768" cy="1500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14291"/>
            <a:ext cx="8715436" cy="6924973"/>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a:latin typeface="Arial" pitchFamily="34" charset="0"/>
                <a:cs typeface="Arial" pitchFamily="34" charset="0"/>
              </a:rPr>
              <a:t>Una vez identificada la </a:t>
            </a:r>
            <a:r>
              <a:rPr lang="es-ES" sz="2400" b="1" dirty="0" smtClean="0">
                <a:latin typeface="Arial" pitchFamily="34" charset="0"/>
                <a:cs typeface="Arial" pitchFamily="34" charset="0"/>
              </a:rPr>
              <a:t>documentación, </a:t>
            </a:r>
            <a:r>
              <a:rPr lang="es-ES" sz="2400" b="1" dirty="0">
                <a:latin typeface="Arial" pitchFamily="34" charset="0"/>
                <a:cs typeface="Arial" pitchFamily="34" charset="0"/>
              </a:rPr>
              <a:t>debes procesar esa información. </a:t>
            </a:r>
            <a:endParaRPr lang="es-ES" sz="2400" b="1" dirty="0" smtClean="0">
              <a:latin typeface="Arial" pitchFamily="34" charset="0"/>
              <a:cs typeface="Arial" pitchFamily="34" charset="0"/>
            </a:endParaRPr>
          </a:p>
          <a:p>
            <a:pPr>
              <a:lnSpc>
                <a:spcPct val="150000"/>
              </a:lnSpc>
            </a:pPr>
            <a:r>
              <a:rPr lang="es-ES" sz="2400" b="1" dirty="0" smtClean="0">
                <a:latin typeface="Arial" pitchFamily="34" charset="0"/>
                <a:cs typeface="Arial" pitchFamily="34" charset="0"/>
              </a:rPr>
              <a:t>                                      Intenta responder a estas preguntas</a:t>
            </a:r>
            <a:endParaRPr lang="es-ES" sz="2400" dirty="0" smtClean="0">
              <a:latin typeface="Arial" pitchFamily="34" charset="0"/>
              <a:cs typeface="Arial" pitchFamily="34" charset="0"/>
            </a:endParaRPr>
          </a:p>
          <a:p>
            <a:pPr>
              <a:lnSpc>
                <a:spcPct val="150000"/>
              </a:lnSpc>
            </a:pPr>
            <a:r>
              <a:rPr lang="es-ES" sz="2400" dirty="0" smtClean="0">
                <a:latin typeface="Arial" pitchFamily="34" charset="0"/>
                <a:cs typeface="Arial" pitchFamily="34" charset="0"/>
              </a:rPr>
              <a:t>¿</a:t>
            </a:r>
            <a:r>
              <a:rPr lang="es-ES" sz="2400" dirty="0">
                <a:latin typeface="Arial" pitchFamily="34" charset="0"/>
                <a:cs typeface="Arial" pitchFamily="34" charset="0"/>
              </a:rPr>
              <a:t>Cuál es el problema a investigar y cómo lo enfoca la información existente</a:t>
            </a:r>
            <a:r>
              <a:rPr lang="es-ES" sz="2400" dirty="0" smtClean="0">
                <a:latin typeface="Arial" pitchFamily="34" charset="0"/>
                <a:cs typeface="Arial" pitchFamily="34" charset="0"/>
              </a:rPr>
              <a:t>?</a:t>
            </a:r>
            <a:br>
              <a:rPr lang="es-ES" sz="2400" dirty="0" smtClean="0">
                <a:latin typeface="Arial" pitchFamily="34" charset="0"/>
                <a:cs typeface="Arial" pitchFamily="34" charset="0"/>
              </a:rPr>
            </a:br>
            <a:r>
              <a:rPr lang="es-ES" sz="2400" dirty="0">
                <a:latin typeface="Arial" pitchFamily="34" charset="0"/>
                <a:cs typeface="Arial" pitchFamily="34" charset="0"/>
              </a:rPr>
              <a:t>¿Cuáles son los conceptos clave</a:t>
            </a:r>
            <a:r>
              <a:rPr lang="es-ES" sz="2400" dirty="0" smtClean="0">
                <a:latin typeface="Arial" pitchFamily="34" charset="0"/>
                <a:cs typeface="Arial" pitchFamily="34" charset="0"/>
              </a:rPr>
              <a:t>?</a:t>
            </a:r>
            <a:br>
              <a:rPr lang="es-ES" sz="2400" dirty="0" smtClean="0">
                <a:latin typeface="Arial" pitchFamily="34" charset="0"/>
                <a:cs typeface="Arial" pitchFamily="34" charset="0"/>
              </a:rPr>
            </a:br>
            <a:r>
              <a:rPr lang="es-ES" sz="2400" dirty="0">
                <a:latin typeface="Arial" pitchFamily="34" charset="0"/>
                <a:cs typeface="Arial" pitchFamily="34" charset="0"/>
              </a:rPr>
              <a:t>¿Qué teorías y modelos usan los autores?</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¿Cuáles son las conclusiones y resultados de las investigaciones?</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¿Cómo compara la información una publicación con el resto?</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¿Cómo puedo aplicar esta investigación a mi propia revisión bibliográfica?</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endParaRPr lang="es-ES" sz="2400" dirty="0">
              <a:latin typeface="Arial" pitchFamily="34" charset="0"/>
              <a:cs typeface="Arial" pitchFamily="34" charset="0"/>
            </a:endParaRPr>
          </a:p>
        </p:txBody>
      </p:sp>
      <p:sp>
        <p:nvSpPr>
          <p:cNvPr id="3" name="2 Flecha doblada hacia arriba"/>
          <p:cNvSpPr/>
          <p:nvPr/>
        </p:nvSpPr>
        <p:spPr>
          <a:xfrm rot="5400000">
            <a:off x="2678893" y="1035827"/>
            <a:ext cx="571504" cy="50006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785794"/>
            <a:ext cx="8572560" cy="2862322"/>
          </a:xfrm>
          <a:prstGeom prst="rect">
            <a:avLst/>
          </a:prstGeom>
          <a:solidFill>
            <a:srgbClr val="00B0F0"/>
          </a:solidFill>
          <a:ln>
            <a:noFill/>
          </a:ln>
          <a:effectLst/>
          <a:scene3d>
            <a:camera prst="isometricOffAxis1Right"/>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Analizar estos aspectos hará que tengas una imagen más clara de hacia dónde va tu investigación. Así, te será más fácil realizar una revisión bibliográfica de manera más crítica y con fundamentos.</a:t>
            </a:r>
            <a:br>
              <a:rPr lang="es-ES" sz="2400" dirty="0" smtClean="0">
                <a:latin typeface="Arial" pitchFamily="34" charset="0"/>
                <a:cs typeface="Arial" pitchFamily="34" charset="0"/>
              </a:rPr>
            </a:br>
            <a:endParaRPr lang="es-ES" sz="2400" dirty="0"/>
          </a:p>
        </p:txBody>
      </p:sp>
      <p:pic>
        <p:nvPicPr>
          <p:cNvPr id="3" name="2 Imagen" descr="DOCTORÁNDOSE: La revisión bibliográfica"/>
          <p:cNvPicPr/>
          <p:nvPr/>
        </p:nvPicPr>
        <p:blipFill>
          <a:blip r:embed="rId2"/>
          <a:srcRect/>
          <a:stretch>
            <a:fillRect/>
          </a:stretch>
        </p:blipFill>
        <p:spPr bwMode="auto">
          <a:xfrm>
            <a:off x="5786446" y="4143380"/>
            <a:ext cx="2928958" cy="17145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17693"/>
            <a:ext cx="9144000" cy="6740307"/>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s-ES" sz="2400" b="1" dirty="0">
                <a:latin typeface="Arial" pitchFamily="34" charset="0"/>
                <a:cs typeface="Arial" pitchFamily="34" charset="0"/>
              </a:rPr>
              <a:t>FASE EJECUTIVA O DE ESCRITURA</a:t>
            </a:r>
            <a:r>
              <a:rPr lang="es-ES" sz="2400" b="1" dirty="0" smtClean="0">
                <a:latin typeface="Arial" pitchFamily="34" charset="0"/>
                <a:cs typeface="Arial" pitchFamily="34" charset="0"/>
              </a:rPr>
              <a:t/>
            </a:r>
            <a:br>
              <a:rPr lang="es-ES" sz="2400" b="1" dirty="0" smtClean="0">
                <a:latin typeface="Arial" pitchFamily="34" charset="0"/>
                <a:cs typeface="Arial" pitchFamily="34" charset="0"/>
              </a:rPr>
            </a:br>
            <a:r>
              <a:rPr lang="es-ES" sz="2400" b="1" dirty="0">
                <a:latin typeface="Arial" pitchFamily="34" charset="0"/>
                <a:cs typeface="Arial" pitchFamily="34" charset="0"/>
              </a:rPr>
              <a:t>INTRODUCCIÓN</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Antecedentes </a:t>
            </a:r>
            <a:r>
              <a:rPr lang="es-ES" sz="2400" dirty="0">
                <a:latin typeface="Arial" pitchFamily="34" charset="0"/>
                <a:cs typeface="Arial" pitchFamily="34" charset="0"/>
              </a:rPr>
              <a:t>del tema y justificación de la revisión. Debe contener referencias bibliográficas.</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ctr"/>
            <a:r>
              <a:rPr lang="es-ES" sz="2400" b="1" dirty="0" smtClean="0">
                <a:latin typeface="Arial" pitchFamily="34" charset="0"/>
                <a:cs typeface="Arial" pitchFamily="34" charset="0"/>
              </a:rPr>
              <a:t>OBJETIVOS</a:t>
            </a:r>
          </a:p>
          <a:p>
            <a:pPr algn="just"/>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Expresados de forma clara, relacionados con el tema elegido para el estudio y medibles</a:t>
            </a:r>
            <a:r>
              <a:rPr lang="es-ES" sz="2400" dirty="0" smtClean="0">
                <a:latin typeface="Arial" pitchFamily="34" charset="0"/>
                <a:cs typeface="Arial" pitchFamily="34" charset="0"/>
              </a:rPr>
              <a:t>.</a:t>
            </a:r>
          </a:p>
          <a:p>
            <a:pPr algn="just"/>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a:latin typeface="Arial" pitchFamily="34" charset="0"/>
                <a:cs typeface="Arial" pitchFamily="34" charset="0"/>
              </a:rPr>
              <a:t>“El objetivo de esta revisión sistemática fue sintetizar la evidencia disponible sobre...”</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a:t>
            </a:r>
            <a:r>
              <a:rPr lang="es-ES" sz="2400" dirty="0">
                <a:latin typeface="Arial" pitchFamily="34" charset="0"/>
                <a:cs typeface="Arial" pitchFamily="34" charset="0"/>
              </a:rPr>
              <a:t>La revisión sistemática efectuada pretende dar respuesta a la pregunta ...”</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endParaRPr lang="es-ES" sz="2400"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14290"/>
            <a:ext cx="8715436" cy="6001643"/>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Diseño metodológico</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smtClean="0">
                <a:latin typeface="Arial" pitchFamily="34" charset="0"/>
                <a:cs typeface="Arial" pitchFamily="34" charset="0"/>
              </a:rPr>
              <a:t>Debe especificar el tipo de trabajo del que se trata (Revisión sistemática).</a:t>
            </a:r>
          </a:p>
          <a:p>
            <a:pPr algn="just"/>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smtClean="0">
                <a:latin typeface="Arial" pitchFamily="34" charset="0"/>
                <a:cs typeface="Arial" pitchFamily="34" charset="0"/>
              </a:rPr>
              <a:t>Debe contener estrategia de búsqueda y bases de datos:</a:t>
            </a:r>
            <a:br>
              <a:rPr lang="es-ES" sz="2400" dirty="0" smtClean="0">
                <a:latin typeface="Arial" pitchFamily="34" charset="0"/>
                <a:cs typeface="Arial" pitchFamily="34" charset="0"/>
              </a:rPr>
            </a:br>
            <a:r>
              <a:rPr lang="es-ES" sz="2400" dirty="0" smtClean="0">
                <a:latin typeface="Arial" pitchFamily="34" charset="0"/>
                <a:cs typeface="Arial" pitchFamily="34" charset="0"/>
              </a:rPr>
              <a:t>- </a:t>
            </a:r>
            <a:r>
              <a:rPr lang="es-ES" sz="2400" b="1" dirty="0" smtClean="0">
                <a:latin typeface="Arial" pitchFamily="34" charset="0"/>
                <a:cs typeface="Arial" pitchFamily="34" charset="0"/>
              </a:rPr>
              <a:t>Tipo de publicación</a:t>
            </a:r>
            <a:r>
              <a:rPr lang="es-ES" sz="2400" dirty="0" smtClean="0">
                <a:latin typeface="Arial" pitchFamily="34" charset="0"/>
                <a:cs typeface="Arial" pitchFamily="34" charset="0"/>
              </a:rPr>
              <a:t>: revistas científicas, libros, editoriales, etc.</a:t>
            </a:r>
            <a:br>
              <a:rPr lang="es-ES" sz="2400" dirty="0" smtClean="0">
                <a:latin typeface="Arial" pitchFamily="34" charset="0"/>
                <a:cs typeface="Arial" pitchFamily="34" charset="0"/>
              </a:rPr>
            </a:br>
            <a:r>
              <a:rPr lang="es-ES" sz="2400" dirty="0" smtClean="0">
                <a:latin typeface="Arial" pitchFamily="34" charset="0"/>
                <a:cs typeface="Arial" pitchFamily="34" charset="0"/>
              </a:rPr>
              <a:t>- </a:t>
            </a:r>
            <a:r>
              <a:rPr lang="es-ES" sz="2400" b="1" dirty="0" smtClean="0">
                <a:latin typeface="Arial" pitchFamily="34" charset="0"/>
                <a:cs typeface="Arial" pitchFamily="34" charset="0"/>
              </a:rPr>
              <a:t>Fuentes documentales</a:t>
            </a:r>
            <a:r>
              <a:rPr lang="es-ES" sz="2400" dirty="0" smtClean="0">
                <a:latin typeface="Arial" pitchFamily="34" charset="0"/>
                <a:cs typeface="Arial" pitchFamily="34" charset="0"/>
              </a:rPr>
              <a:t>: Bases de datos en las que se ha llevado a cabo la búsqueda (</a:t>
            </a:r>
            <a:r>
              <a:rPr lang="es-ES" sz="2400" dirty="0" err="1" smtClean="0">
                <a:latin typeface="Arial" pitchFamily="34" charset="0"/>
                <a:cs typeface="Arial" pitchFamily="34" charset="0"/>
              </a:rPr>
              <a:t>Ejem</a:t>
            </a:r>
            <a:r>
              <a:rPr lang="es-ES" sz="2400" dirty="0" smtClean="0">
                <a:latin typeface="Arial" pitchFamily="34" charset="0"/>
                <a:cs typeface="Arial" pitchFamily="34" charset="0"/>
              </a:rPr>
              <a:t>.: Cochrane, CINALHL, MEDLINE, EMBASE, ENFISPO, </a:t>
            </a:r>
            <a:r>
              <a:rPr lang="es-ES" sz="2400" dirty="0" err="1" smtClean="0">
                <a:latin typeface="Arial" pitchFamily="34" charset="0"/>
                <a:cs typeface="Arial" pitchFamily="34" charset="0"/>
              </a:rPr>
              <a:t>Scopus</a:t>
            </a:r>
            <a:r>
              <a:rPr lang="es-ES" sz="2400" dirty="0" smtClean="0">
                <a:latin typeface="Arial" pitchFamily="34" charset="0"/>
                <a:cs typeface="Arial" pitchFamily="34" charset="0"/>
              </a:rPr>
              <a:t>, BDIE/Instituto de</a:t>
            </a:r>
            <a:br>
              <a:rPr lang="es-ES" sz="2400" dirty="0" smtClean="0">
                <a:latin typeface="Arial" pitchFamily="34" charset="0"/>
                <a:cs typeface="Arial" pitchFamily="34" charset="0"/>
              </a:rPr>
            </a:br>
            <a:r>
              <a:rPr lang="es-ES" sz="2400" dirty="0" smtClean="0">
                <a:latin typeface="Arial" pitchFamily="34" charset="0"/>
                <a:cs typeface="Arial" pitchFamily="34" charset="0"/>
              </a:rPr>
              <a:t>Salud Carlos III, LILACS, CUIDEN...).</a:t>
            </a:r>
          </a:p>
          <a:p>
            <a:pPr algn="just"/>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smtClean="0">
                <a:latin typeface="Arial" pitchFamily="34" charset="0"/>
                <a:cs typeface="Arial" pitchFamily="34" charset="0"/>
              </a:rPr>
              <a:t>- </a:t>
            </a:r>
            <a:r>
              <a:rPr lang="es-ES" sz="2400" b="1" dirty="0" smtClean="0">
                <a:latin typeface="Arial" pitchFamily="34" charset="0"/>
                <a:cs typeface="Arial" pitchFamily="34" charset="0"/>
              </a:rPr>
              <a:t>Intervalo de tiempo para la obtención de los documentos </a:t>
            </a:r>
            <a:r>
              <a:rPr lang="es-ES" sz="2400" dirty="0" smtClean="0">
                <a:latin typeface="Arial" pitchFamily="34" charset="0"/>
                <a:cs typeface="Arial" pitchFamily="34" charset="0"/>
              </a:rPr>
              <a:t>(</a:t>
            </a:r>
            <a:r>
              <a:rPr lang="es-ES" sz="2400" dirty="0" err="1" smtClean="0">
                <a:latin typeface="Arial" pitchFamily="34" charset="0"/>
                <a:cs typeface="Arial" pitchFamily="34" charset="0"/>
              </a:rPr>
              <a:t>Ejem</a:t>
            </a:r>
            <a:r>
              <a:rPr lang="es-ES" sz="2400" dirty="0" smtClean="0">
                <a:latin typeface="Arial" pitchFamily="34" charset="0"/>
                <a:cs typeface="Arial" pitchFamily="34" charset="0"/>
              </a:rPr>
              <a:t>.: 2000-2017).</a:t>
            </a:r>
            <a:br>
              <a:rPr lang="es-ES" sz="2400" dirty="0" smtClean="0">
                <a:latin typeface="Arial" pitchFamily="34" charset="0"/>
                <a:cs typeface="Arial" pitchFamily="34" charset="0"/>
              </a:rPr>
            </a:br>
            <a:r>
              <a:rPr lang="es-ES" sz="2400" dirty="0" smtClean="0">
                <a:latin typeface="Arial" pitchFamily="34" charset="0"/>
                <a:cs typeface="Arial" pitchFamily="34" charset="0"/>
              </a:rPr>
              <a:t>Incluir las variables utilizadas.</a:t>
            </a:r>
            <a:br>
              <a:rPr lang="es-ES" sz="2400" dirty="0" smtClean="0">
                <a:latin typeface="Arial" pitchFamily="34" charset="0"/>
                <a:cs typeface="Arial" pitchFamily="34" charset="0"/>
              </a:rPr>
            </a:br>
            <a:endParaRPr lang="es-ES" sz="2400"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285728"/>
            <a:ext cx="8501122" cy="5632311"/>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Palabras clave utilizadas, especificando si se utilizan combinaciones de las mismas (castellano e</a:t>
            </a:r>
            <a:br>
              <a:rPr lang="es-ES" sz="2400" dirty="0" smtClean="0">
                <a:latin typeface="Arial" pitchFamily="34" charset="0"/>
                <a:cs typeface="Arial" pitchFamily="34" charset="0"/>
              </a:rPr>
            </a:br>
            <a:r>
              <a:rPr lang="es-ES" sz="2400" dirty="0" smtClean="0">
                <a:latin typeface="Arial" pitchFamily="34" charset="0"/>
                <a:cs typeface="Arial" pitchFamily="34" charset="0"/>
              </a:rPr>
              <a:t>inglés). </a:t>
            </a:r>
          </a:p>
          <a:p>
            <a:pPr algn="just"/>
            <a:r>
              <a:rPr lang="es-ES" sz="2400" dirty="0" smtClean="0">
                <a:latin typeface="Arial" pitchFamily="34" charset="0"/>
                <a:cs typeface="Arial" pitchFamily="34" charset="0"/>
              </a:rPr>
              <a:t>Si se han utilizado términos </a:t>
            </a:r>
            <a:r>
              <a:rPr lang="es-ES" sz="2400" dirty="0" err="1" smtClean="0">
                <a:latin typeface="Arial" pitchFamily="34" charset="0"/>
                <a:cs typeface="Arial" pitchFamily="34" charset="0"/>
              </a:rPr>
              <a:t>MeSH</a:t>
            </a:r>
            <a:r>
              <a:rPr lang="es-ES" sz="2400" dirty="0" smtClean="0">
                <a:latin typeface="Arial" pitchFamily="34" charset="0"/>
                <a:cs typeface="Arial" pitchFamily="34" charset="0"/>
              </a:rPr>
              <a:t>.</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Tipo de análisis utilizados: variabilidad, fiabilidad y validez.</a:t>
            </a:r>
            <a:br>
              <a:rPr lang="es-ES" sz="2400" dirty="0" smtClean="0">
                <a:latin typeface="Arial" pitchFamily="34" charset="0"/>
                <a:cs typeface="Arial" pitchFamily="34" charset="0"/>
              </a:rPr>
            </a:br>
            <a:r>
              <a:rPr lang="es-ES" sz="2400" dirty="0" smtClean="0">
                <a:latin typeface="Arial" pitchFamily="34" charset="0"/>
                <a:cs typeface="Arial" pitchFamily="34" charset="0"/>
              </a:rPr>
              <a:t>Las revisiones no tienen consideraciones éticas. </a:t>
            </a:r>
          </a:p>
          <a:p>
            <a:pPr algn="just"/>
            <a:endParaRPr lang="es-ES" sz="2400" dirty="0" smtClean="0">
              <a:latin typeface="Arial" pitchFamily="34" charset="0"/>
              <a:cs typeface="Arial" pitchFamily="34" charset="0"/>
            </a:endParaRPr>
          </a:p>
          <a:p>
            <a:pPr algn="just"/>
            <a:endParaRPr lang="es-ES" sz="2400" dirty="0">
              <a:latin typeface="Arial" pitchFamily="34" charset="0"/>
              <a:cs typeface="Arial" pitchFamily="34" charset="0"/>
            </a:endParaRPr>
          </a:p>
          <a:p>
            <a:pPr algn="just"/>
            <a:r>
              <a:rPr lang="es-ES" sz="2400" dirty="0" smtClean="0">
                <a:latin typeface="Arial" pitchFamily="34" charset="0"/>
                <a:cs typeface="Arial" pitchFamily="34" charset="0"/>
              </a:rPr>
              <a:t>Las consideraciones éticas se asocian a</a:t>
            </a:r>
            <a:br>
              <a:rPr lang="es-ES" sz="2400" dirty="0" smtClean="0">
                <a:latin typeface="Arial" pitchFamily="34" charset="0"/>
                <a:cs typeface="Arial" pitchFamily="34" charset="0"/>
              </a:rPr>
            </a:br>
            <a:r>
              <a:rPr lang="es-ES" sz="2400" dirty="0" smtClean="0">
                <a:latin typeface="Arial" pitchFamily="34" charset="0"/>
                <a:cs typeface="Arial" pitchFamily="34" charset="0"/>
              </a:rPr>
              <a:t>investigaciones con seres humanos o animales generalmente, en donde el investigador debe</a:t>
            </a:r>
            <a:br>
              <a:rPr lang="es-ES" sz="2400" dirty="0" smtClean="0">
                <a:latin typeface="Arial" pitchFamily="34" charset="0"/>
                <a:cs typeface="Arial" pitchFamily="34" charset="0"/>
              </a:rPr>
            </a:br>
            <a:r>
              <a:rPr lang="es-ES" sz="2400" dirty="0" smtClean="0">
                <a:latin typeface="Arial" pitchFamily="34" charset="0"/>
                <a:cs typeface="Arial" pitchFamily="34" charset="0"/>
              </a:rPr>
              <a:t>respetar los principios éticos y legales.</a:t>
            </a:r>
            <a:br>
              <a:rPr lang="es-ES" sz="2400" dirty="0" smtClean="0">
                <a:latin typeface="Arial" pitchFamily="34" charset="0"/>
                <a:cs typeface="Arial" pitchFamily="34" charset="0"/>
              </a:rPr>
            </a:br>
            <a:endParaRPr lang="es-ES" sz="2400" dirty="0">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0"/>
            <a:ext cx="8643998" cy="6647974"/>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b="1" dirty="0" smtClean="0">
                <a:latin typeface="Arial" pitchFamily="34" charset="0"/>
                <a:cs typeface="Arial" pitchFamily="34" charset="0"/>
              </a:rPr>
              <a:t>RESULTADOS</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smtClean="0">
                <a:latin typeface="Arial" pitchFamily="34" charset="0"/>
                <a:cs typeface="Arial" pitchFamily="34" charset="0"/>
              </a:rPr>
              <a:t>Tienen que dar respuesta a los objetivos planteados.</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Número y tipo de documentos encontrados. Especificar los que se desechan y porqué (basado</a:t>
            </a:r>
            <a:br>
              <a:rPr lang="es-ES" sz="2400" dirty="0" smtClean="0">
                <a:latin typeface="Arial" pitchFamily="34" charset="0"/>
                <a:cs typeface="Arial" pitchFamily="34" charset="0"/>
              </a:rPr>
            </a:br>
            <a:r>
              <a:rPr lang="es-ES" sz="2400" dirty="0" smtClean="0">
                <a:latin typeface="Arial" pitchFamily="34" charset="0"/>
                <a:cs typeface="Arial" pitchFamily="34" charset="0"/>
              </a:rPr>
              <a:t>en los criterios de exclusión o estrategia de búsqueda). </a:t>
            </a:r>
          </a:p>
          <a:p>
            <a:pPr algn="just"/>
            <a:endParaRPr lang="es-ES" sz="2400" dirty="0">
              <a:latin typeface="Arial" pitchFamily="34" charset="0"/>
              <a:cs typeface="Arial" pitchFamily="34" charset="0"/>
            </a:endParaRPr>
          </a:p>
          <a:p>
            <a:pPr algn="just"/>
            <a:r>
              <a:rPr lang="es-ES" sz="2400" dirty="0" smtClean="0">
                <a:latin typeface="Arial" pitchFamily="34" charset="0"/>
                <a:cs typeface="Arial" pitchFamily="34" charset="0"/>
              </a:rPr>
              <a:t>Clasificación de los documentos de</a:t>
            </a:r>
            <a:br>
              <a:rPr lang="es-ES" sz="2400" dirty="0" smtClean="0">
                <a:latin typeface="Arial" pitchFamily="34" charset="0"/>
                <a:cs typeface="Arial" pitchFamily="34" charset="0"/>
              </a:rPr>
            </a:br>
            <a:r>
              <a:rPr lang="es-ES" sz="2400" dirty="0" smtClean="0">
                <a:latin typeface="Arial" pitchFamily="34" charset="0"/>
                <a:cs typeface="Arial" pitchFamily="34" charset="0"/>
              </a:rPr>
              <a:t>forma crítica (x sobre cuidados, x1 sobre diagnósticos de enfermería, x2 sobre tratamientos</a:t>
            </a:r>
            <a:br>
              <a:rPr lang="es-ES" sz="2400" dirty="0" smtClean="0">
                <a:latin typeface="Arial" pitchFamily="34" charset="0"/>
                <a:cs typeface="Arial" pitchFamily="34" charset="0"/>
              </a:rPr>
            </a:br>
            <a:r>
              <a:rPr lang="es-ES" sz="2400" dirty="0" smtClean="0">
                <a:latin typeface="Arial" pitchFamily="34" charset="0"/>
                <a:cs typeface="Arial" pitchFamily="34" charset="0"/>
              </a:rPr>
              <a:t>aplicados...).</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Combinación y estructuración de los resultados de los diferentes documentos originales</a:t>
            </a:r>
            <a:br>
              <a:rPr lang="es-ES" sz="2400" dirty="0" smtClean="0">
                <a:latin typeface="Arial" pitchFamily="34" charset="0"/>
                <a:cs typeface="Arial" pitchFamily="34" charset="0"/>
              </a:rPr>
            </a:br>
            <a:r>
              <a:rPr lang="es-ES" sz="2400" dirty="0" smtClean="0">
                <a:latin typeface="Arial" pitchFamily="34" charset="0"/>
                <a:cs typeface="Arial" pitchFamily="34" charset="0"/>
              </a:rPr>
              <a:t>seleccionados.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Relevancia de los resultados encontrados.</a:t>
            </a:r>
            <a:r>
              <a:rPr lang="es-ES" dirty="0" smtClean="0"/>
              <a:t/>
            </a:r>
            <a:br>
              <a:rPr lang="es-ES" dirty="0" smtClean="0"/>
            </a:br>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85728"/>
            <a:ext cx="9144000" cy="5632311"/>
          </a:xfrm>
          <a:prstGeom prst="rect">
            <a:avLst/>
          </a:prstGeom>
          <a:ln>
            <a:noFill/>
          </a:ln>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b="1" dirty="0" smtClean="0">
                <a:latin typeface="Arial" pitchFamily="34" charset="0"/>
                <a:cs typeface="Arial" pitchFamily="34" charset="0"/>
              </a:rPr>
              <a:t>DISCUSIÓN Y CONCLUSIONES</a:t>
            </a:r>
            <a:r>
              <a:rPr lang="es-ES" sz="2400" dirty="0" smtClean="0">
                <a:latin typeface="Arial" pitchFamily="34" charset="0"/>
                <a:cs typeface="Arial" pitchFamily="34" charset="0"/>
              </a:rPr>
              <a:t/>
            </a:r>
            <a:br>
              <a:rPr lang="es-ES" sz="2400" dirty="0" smtClean="0">
                <a:latin typeface="Arial" pitchFamily="34" charset="0"/>
                <a:cs typeface="Arial" pitchFamily="34" charset="0"/>
              </a:rPr>
            </a:br>
            <a:r>
              <a:rPr lang="es-ES" sz="2400" dirty="0" smtClean="0">
                <a:latin typeface="Arial" pitchFamily="34" charset="0"/>
                <a:cs typeface="Arial" pitchFamily="34" charset="0"/>
              </a:rPr>
              <a:t>Interpretación basada en los datos. Importancia de los resultados encontrados. Porque puede</a:t>
            </a:r>
            <a:br>
              <a:rPr lang="es-ES" sz="2400" dirty="0" smtClean="0">
                <a:latin typeface="Arial" pitchFamily="34" charset="0"/>
                <a:cs typeface="Arial" pitchFamily="34" charset="0"/>
              </a:rPr>
            </a:br>
            <a:r>
              <a:rPr lang="es-ES" sz="2400" dirty="0" smtClean="0">
                <a:latin typeface="Arial" pitchFamily="34" charset="0"/>
                <a:cs typeface="Arial" pitchFamily="34" charset="0"/>
              </a:rPr>
              <a:t>que aparezcan los resultados encontrados o las posibles causas de las discrepancias.</a:t>
            </a:r>
            <a:br>
              <a:rPr lang="es-ES" sz="2400" dirty="0" smtClean="0">
                <a:latin typeface="Arial" pitchFamily="34" charset="0"/>
                <a:cs typeface="Arial" pitchFamily="34" charset="0"/>
              </a:rPr>
            </a:br>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Las limitaciones que presenta el estudio (pocos estudios encontrados, estudios con pocos</a:t>
            </a:r>
            <a:br>
              <a:rPr lang="es-ES" sz="2400" dirty="0" smtClean="0">
                <a:latin typeface="Arial" pitchFamily="34" charset="0"/>
                <a:cs typeface="Arial" pitchFamily="34" charset="0"/>
              </a:rPr>
            </a:br>
            <a:r>
              <a:rPr lang="es-ES" sz="2400" dirty="0" smtClean="0">
                <a:latin typeface="Arial" pitchFamily="34" charset="0"/>
                <a:cs typeface="Arial" pitchFamily="34" charset="0"/>
              </a:rPr>
              <a:t>pacientes y por tanto poco representativos, poco rigor de los estudios encontrados,</a:t>
            </a:r>
            <a:br>
              <a:rPr lang="es-ES" sz="2400" dirty="0" smtClean="0">
                <a:latin typeface="Arial" pitchFamily="34" charset="0"/>
                <a:cs typeface="Arial" pitchFamily="34" charset="0"/>
              </a:rPr>
            </a:br>
            <a:r>
              <a:rPr lang="es-ES" sz="2400" dirty="0" smtClean="0">
                <a:latin typeface="Arial" pitchFamily="34" charset="0"/>
                <a:cs typeface="Arial" pitchFamily="34" charset="0"/>
              </a:rPr>
              <a:t>metodología aplicada muy diversa...).</a:t>
            </a:r>
            <a:br>
              <a:rPr lang="es-ES" sz="2400" dirty="0" smtClean="0">
                <a:latin typeface="Arial" pitchFamily="34" charset="0"/>
                <a:cs typeface="Arial" pitchFamily="34" charset="0"/>
              </a:rPr>
            </a:br>
            <a:r>
              <a:rPr lang="es-ES" sz="2400" dirty="0" smtClean="0">
                <a:latin typeface="Arial" pitchFamily="34" charset="0"/>
                <a:cs typeface="Arial" pitchFamily="34" charset="0"/>
              </a:rPr>
              <a:t>Futuras líneas de investigación. Por donde seguir investigando.</a:t>
            </a:r>
            <a:endParaRPr lang="es-ES" sz="24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928662" y="357166"/>
            <a:ext cx="5429272" cy="461665"/>
          </a:xfrm>
          <a:prstGeom prst="rect">
            <a:avLst/>
          </a:prstGeom>
          <a:solidFill>
            <a:srgbClr val="00B0F0"/>
          </a:solidFill>
          <a:ln>
            <a:solidFill>
              <a:srgbClr val="00B05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r>
              <a:rPr lang="es-ES" sz="2400" dirty="0" smtClean="0">
                <a:latin typeface="Arial" pitchFamily="34" charset="0"/>
                <a:cs typeface="Arial" pitchFamily="34" charset="0"/>
              </a:rPr>
              <a:t>Que </a:t>
            </a:r>
            <a:r>
              <a:rPr lang="es-ES" sz="2400" b="1" dirty="0" smtClean="0">
                <a:latin typeface="Arial" pitchFamily="34" charset="0"/>
                <a:cs typeface="Arial" pitchFamily="34" charset="0"/>
              </a:rPr>
              <a:t>NO</a:t>
            </a:r>
            <a:r>
              <a:rPr lang="es-ES" sz="2400" dirty="0" smtClean="0">
                <a:latin typeface="Arial" pitchFamily="34" charset="0"/>
                <a:cs typeface="Arial" pitchFamily="34" charset="0"/>
              </a:rPr>
              <a:t> es una revisión bibliográfica</a:t>
            </a:r>
            <a:endParaRPr lang="es-ES" sz="2400" dirty="0">
              <a:latin typeface="Arial" pitchFamily="34" charset="0"/>
              <a:cs typeface="Arial" pitchFamily="34" charset="0"/>
            </a:endParaRPr>
          </a:p>
        </p:txBody>
      </p:sp>
      <p:sp>
        <p:nvSpPr>
          <p:cNvPr id="4" name="3 Rectángulo"/>
          <p:cNvSpPr/>
          <p:nvPr/>
        </p:nvSpPr>
        <p:spPr>
          <a:xfrm>
            <a:off x="214282" y="1142984"/>
            <a:ext cx="8786874" cy="1938992"/>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No es un ensayo de los propios puntos de vista y opiniones personales.</a:t>
            </a:r>
          </a:p>
          <a:p>
            <a:pPr algn="just"/>
            <a:r>
              <a:rPr lang="es-ES" sz="2400" dirty="0" smtClean="0">
                <a:latin typeface="Arial" pitchFamily="34" charset="0"/>
                <a:cs typeface="Arial" pitchFamily="34" charset="0"/>
              </a:rPr>
              <a:t> </a:t>
            </a:r>
          </a:p>
          <a:p>
            <a:pPr algn="just">
              <a:buFont typeface="Arial" pitchFamily="34" charset="0"/>
              <a:buChar char="•"/>
            </a:pPr>
            <a:r>
              <a:rPr lang="es-ES" sz="2400" dirty="0" smtClean="0">
                <a:latin typeface="Arial" pitchFamily="34" charset="0"/>
                <a:cs typeface="Arial" pitchFamily="34" charset="0"/>
              </a:rPr>
              <a:t>No es una serie de citas o largas descripciones de trabajo de otras personas. </a:t>
            </a:r>
          </a:p>
        </p:txBody>
      </p:sp>
      <p:sp>
        <p:nvSpPr>
          <p:cNvPr id="5" name="4 Rectángulo"/>
          <p:cNvSpPr/>
          <p:nvPr/>
        </p:nvSpPr>
        <p:spPr>
          <a:xfrm>
            <a:off x="500002" y="3929066"/>
            <a:ext cx="8643998" cy="830997"/>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r>
              <a:rPr lang="es-ES" sz="2400" dirty="0" smtClean="0">
                <a:latin typeface="Arial" pitchFamily="34" charset="0"/>
                <a:cs typeface="Arial" pitchFamily="34" charset="0"/>
              </a:rPr>
              <a:t>Hacer uso de la crítica y los estudios anteriores de una manera ordenada, precisa y analítica. </a:t>
            </a:r>
          </a:p>
        </p:txBody>
      </p:sp>
      <p:sp>
        <p:nvSpPr>
          <p:cNvPr id="6" name="5 Rectángulo"/>
          <p:cNvSpPr/>
          <p:nvPr/>
        </p:nvSpPr>
        <p:spPr>
          <a:xfrm>
            <a:off x="2357422" y="3857628"/>
            <a:ext cx="4572000" cy="369332"/>
          </a:xfrm>
          <a:prstGeom prst="rect">
            <a:avLst/>
          </a:prstGeom>
        </p:spPr>
        <p:txBody>
          <a:bodyPr>
            <a:spAutoFit/>
          </a:bodyPr>
          <a:lstStyle/>
          <a:p>
            <a:endParaRPr lang="es-ES" dirty="0"/>
          </a:p>
        </p:txBody>
      </p:sp>
      <p:sp>
        <p:nvSpPr>
          <p:cNvPr id="7" name="6 Rectángulo"/>
          <p:cNvSpPr/>
          <p:nvPr/>
        </p:nvSpPr>
        <p:spPr>
          <a:xfrm>
            <a:off x="3286116" y="3071810"/>
            <a:ext cx="3643338" cy="461665"/>
          </a:xfrm>
          <a:prstGeom prst="rect">
            <a:avLst/>
          </a:prstGeom>
          <a:solidFill>
            <a:srgbClr val="00B0F0"/>
          </a:solidFill>
          <a:ln>
            <a:solidFill>
              <a:srgbClr val="00B05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lgn="ctr"/>
            <a:r>
              <a:rPr lang="es-ES" sz="2400" b="1" dirty="0" smtClean="0">
                <a:latin typeface="Arial" pitchFamily="34" charset="0"/>
                <a:cs typeface="Arial" pitchFamily="34" charset="0"/>
              </a:rPr>
              <a:t>Cual es su propósito</a:t>
            </a:r>
            <a:endParaRPr lang="es-ES" sz="2400" b="1" dirty="0">
              <a:latin typeface="Arial" pitchFamily="34" charset="0"/>
              <a:cs typeface="Arial" pitchFamily="34" charset="0"/>
            </a:endParaRPr>
          </a:p>
        </p:txBody>
      </p:sp>
      <p:sp>
        <p:nvSpPr>
          <p:cNvPr id="8" name="7 Rectángulo"/>
          <p:cNvSpPr/>
          <p:nvPr/>
        </p:nvSpPr>
        <p:spPr>
          <a:xfrm>
            <a:off x="428564" y="5072074"/>
            <a:ext cx="8501154" cy="1569660"/>
          </a:xfrm>
          <a:prstGeom prst="rect">
            <a:avLst/>
          </a:prstGeom>
          <a:solidFill>
            <a:srgbClr val="00B0F0"/>
          </a:solidFill>
        </p:spPr>
        <p:txBody>
          <a:bodyPr wrap="square">
            <a:spAutoFit/>
          </a:bodyPr>
          <a:lstStyle/>
          <a:p>
            <a:pPr algn="just"/>
            <a:r>
              <a:rPr lang="es-ES" sz="2400" dirty="0" smtClean="0">
                <a:latin typeface="Arial" pitchFamily="34" charset="0"/>
                <a:cs typeface="Arial" pitchFamily="34" charset="0"/>
              </a:rPr>
              <a:t>En pocas palabras, la </a:t>
            </a:r>
            <a:r>
              <a:rPr lang="es-ES" sz="2400" b="1" dirty="0" smtClean="0">
                <a:latin typeface="Arial" pitchFamily="34" charset="0"/>
                <a:cs typeface="Arial" pitchFamily="34" charset="0"/>
              </a:rPr>
              <a:t>revisión de la literatura </a:t>
            </a:r>
            <a:r>
              <a:rPr lang="es-ES" sz="2400" dirty="0" smtClean="0">
                <a:latin typeface="Arial" pitchFamily="34" charset="0"/>
                <a:cs typeface="Arial" pitchFamily="34" charset="0"/>
              </a:rPr>
              <a:t>se presenta como un </a:t>
            </a:r>
            <a:r>
              <a:rPr lang="es-ES" sz="2400" b="1" dirty="0" smtClean="0">
                <a:latin typeface="Arial" pitchFamily="34" charset="0"/>
                <a:cs typeface="Arial" pitchFamily="34" charset="0"/>
              </a:rPr>
              <a:t>análisis crítico </a:t>
            </a:r>
            <a:r>
              <a:rPr lang="es-ES" sz="2400" dirty="0" smtClean="0">
                <a:latin typeface="Arial" pitchFamily="34" charset="0"/>
                <a:cs typeface="Arial" pitchFamily="34" charset="0"/>
              </a:rPr>
              <a:t>del tema de interés al tiempo que señala las </a:t>
            </a:r>
            <a:r>
              <a:rPr lang="es-ES" sz="2400" b="1" dirty="0" smtClean="0">
                <a:latin typeface="Arial" pitchFamily="34" charset="0"/>
                <a:cs typeface="Arial" pitchFamily="34" charset="0"/>
              </a:rPr>
              <a:t>similitudes</a:t>
            </a:r>
            <a:r>
              <a:rPr lang="es-ES" sz="2400" dirty="0" smtClean="0">
                <a:latin typeface="Arial" pitchFamily="34" charset="0"/>
                <a:cs typeface="Arial" pitchFamily="34" charset="0"/>
              </a:rPr>
              <a:t> y las </a:t>
            </a:r>
            <a:r>
              <a:rPr lang="es-ES" sz="2400" b="1" dirty="0" smtClean="0">
                <a:latin typeface="Arial" pitchFamily="34" charset="0"/>
                <a:cs typeface="Arial" pitchFamily="34" charset="0"/>
              </a:rPr>
              <a:t>inconsistencias</a:t>
            </a:r>
            <a:r>
              <a:rPr lang="es-ES" sz="2400" dirty="0" smtClean="0">
                <a:latin typeface="Arial" pitchFamily="34" charset="0"/>
                <a:cs typeface="Arial" pitchFamily="34" charset="0"/>
              </a:rPr>
              <a:t> en la literatura analizada. </a:t>
            </a:r>
            <a:endParaRPr lang="es-E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57422" y="285728"/>
            <a:ext cx="4354077" cy="461665"/>
          </a:xfrm>
          <a:prstGeom prst="rect">
            <a:avLst/>
          </a:prstGeom>
        </p:spPr>
        <p:txBody>
          <a:bodyPr wrap="none">
            <a:spAutoFit/>
          </a:bodyPr>
          <a:lstStyle/>
          <a:p>
            <a:r>
              <a:rPr lang="es-ES" sz="2400" b="1" dirty="0" smtClean="0">
                <a:latin typeface="Arial" pitchFamily="34" charset="0"/>
                <a:cs typeface="Arial" pitchFamily="34" charset="0"/>
              </a:rPr>
              <a:t>¿Qué es una base de datos?</a:t>
            </a:r>
            <a:endParaRPr lang="es-ES" sz="2400" b="1" dirty="0">
              <a:latin typeface="Arial" pitchFamily="34" charset="0"/>
              <a:cs typeface="Arial" pitchFamily="34" charset="0"/>
            </a:endParaRPr>
          </a:p>
        </p:txBody>
      </p:sp>
      <p:sp>
        <p:nvSpPr>
          <p:cNvPr id="3" name="2 Rectángulo"/>
          <p:cNvSpPr/>
          <p:nvPr/>
        </p:nvSpPr>
        <p:spPr>
          <a:xfrm>
            <a:off x="428596" y="1142984"/>
            <a:ext cx="7429552" cy="830997"/>
          </a:xfrm>
          <a:prstGeom prst="rect">
            <a:avLst/>
          </a:prstGeom>
        </p:spPr>
        <p:txBody>
          <a:bodyPr wrap="square">
            <a:spAutoFit/>
          </a:bodyPr>
          <a:lstStyle/>
          <a:p>
            <a:pPr algn="just"/>
            <a:r>
              <a:rPr lang="es-ES" sz="2400" b="1" dirty="0" smtClean="0">
                <a:latin typeface="Arial" pitchFamily="34" charset="0"/>
                <a:cs typeface="Arial" pitchFamily="34" charset="0"/>
              </a:rPr>
              <a:t>Conjunto de </a:t>
            </a:r>
            <a:r>
              <a:rPr lang="es-ES" sz="2400" b="1" dirty="0" smtClean="0">
                <a:latin typeface="Arial" pitchFamily="34" charset="0"/>
                <a:cs typeface="Arial" pitchFamily="34" charset="0"/>
                <a:hlinkClick r:id="rId2"/>
              </a:rPr>
              <a:t>información</a:t>
            </a:r>
            <a:r>
              <a:rPr lang="es-ES" sz="2400" b="1" dirty="0" smtClean="0">
                <a:latin typeface="Arial" pitchFamily="34" charset="0"/>
                <a:cs typeface="Arial" pitchFamily="34" charset="0"/>
              </a:rPr>
              <a:t> perteneciente a un mismo contexto</a:t>
            </a:r>
            <a:endParaRPr lang="es-ES" sz="2400" dirty="0">
              <a:latin typeface="Arial" pitchFamily="34" charset="0"/>
              <a:cs typeface="Arial" pitchFamily="34" charset="0"/>
            </a:endParaRPr>
          </a:p>
        </p:txBody>
      </p:sp>
      <p:sp>
        <p:nvSpPr>
          <p:cNvPr id="4" name="3 Rectángulo"/>
          <p:cNvSpPr/>
          <p:nvPr/>
        </p:nvSpPr>
        <p:spPr>
          <a:xfrm>
            <a:off x="2000232" y="2500306"/>
            <a:ext cx="6643734" cy="1200329"/>
          </a:xfrm>
          <a:prstGeom prst="rect">
            <a:avLst/>
          </a:prstGeom>
        </p:spPr>
        <p:txBody>
          <a:bodyPr wrap="square">
            <a:spAutoFit/>
          </a:bodyPr>
          <a:lstStyle/>
          <a:p>
            <a:pPr algn="just"/>
            <a:r>
              <a:rPr lang="es-ES" sz="2400" dirty="0" smtClean="0">
                <a:latin typeface="Arial" pitchFamily="34" charset="0"/>
                <a:cs typeface="Arial" pitchFamily="34" charset="0"/>
              </a:rPr>
              <a:t>Las bases de datos son el </a:t>
            </a:r>
            <a:r>
              <a:rPr lang="es-ES" sz="2400" b="1" dirty="0" smtClean="0">
                <a:latin typeface="Arial" pitchFamily="34" charset="0"/>
                <a:cs typeface="Arial" pitchFamily="34" charset="0"/>
              </a:rPr>
              <a:t>producto de la necesidad humana de almacenar la información</a:t>
            </a:r>
            <a:endParaRPr lang="es-ES" sz="2400" dirty="0">
              <a:latin typeface="Arial" pitchFamily="34" charset="0"/>
              <a:cs typeface="Arial" pitchFamily="34" charset="0"/>
            </a:endParaRPr>
          </a:p>
        </p:txBody>
      </p:sp>
      <p:sp>
        <p:nvSpPr>
          <p:cNvPr id="5" name="4 Rectángulo"/>
          <p:cNvSpPr/>
          <p:nvPr/>
        </p:nvSpPr>
        <p:spPr>
          <a:xfrm>
            <a:off x="2214546" y="4214818"/>
            <a:ext cx="6286544" cy="830997"/>
          </a:xfrm>
          <a:prstGeom prst="rect">
            <a:avLst/>
          </a:prstGeom>
        </p:spPr>
        <p:txBody>
          <a:bodyPr wrap="square">
            <a:spAutoFit/>
          </a:bodyPr>
          <a:lstStyle/>
          <a:p>
            <a:pPr algn="just"/>
            <a:r>
              <a:rPr lang="es-ES" sz="2400" b="1" dirty="0" smtClean="0">
                <a:latin typeface="Arial" pitchFamily="34" charset="0"/>
                <a:cs typeface="Arial" pitchFamily="34" charset="0"/>
              </a:rPr>
              <a:t>Permiten el almacenamiento ordenado y la rápida recuperación de la información</a:t>
            </a:r>
            <a:endParaRPr lang="es-ES" sz="2400" dirty="0">
              <a:latin typeface="Arial" pitchFamily="34" charset="0"/>
              <a:cs typeface="Arial" pitchFamily="34" charset="0"/>
            </a:endParaRPr>
          </a:p>
        </p:txBody>
      </p:sp>
      <p:sp>
        <p:nvSpPr>
          <p:cNvPr id="6" name="5 Rectángulo"/>
          <p:cNvSpPr/>
          <p:nvPr/>
        </p:nvSpPr>
        <p:spPr>
          <a:xfrm>
            <a:off x="357158" y="5643578"/>
            <a:ext cx="6286544" cy="830997"/>
          </a:xfrm>
          <a:prstGeom prst="rect">
            <a:avLst/>
          </a:prstGeom>
        </p:spPr>
        <p:txBody>
          <a:bodyPr wrap="square">
            <a:spAutoFit/>
          </a:bodyPr>
          <a:lstStyle/>
          <a:p>
            <a:pPr algn="just"/>
            <a:r>
              <a:rPr lang="es-ES" sz="2400" b="1" dirty="0" smtClean="0">
                <a:latin typeface="Arial" pitchFamily="34" charset="0"/>
                <a:cs typeface="Arial" pitchFamily="34" charset="0"/>
              </a:rPr>
              <a:t>Pueden seguir diferentes modelos y </a:t>
            </a:r>
            <a:r>
              <a:rPr lang="es-ES" sz="2400" b="1" dirty="0" smtClean="0">
                <a:latin typeface="Arial" pitchFamily="34" charset="0"/>
                <a:cs typeface="Arial" pitchFamily="34" charset="0"/>
                <a:hlinkClick r:id="rId3"/>
              </a:rPr>
              <a:t>paradigmas</a:t>
            </a:r>
            <a:endParaRPr lang="es-ES" sz="2400" dirty="0">
              <a:latin typeface="Arial" pitchFamily="34" charset="0"/>
              <a:cs typeface="Arial" pitchFamily="34" charset="0"/>
            </a:endParaRPr>
          </a:p>
        </p:txBody>
      </p:sp>
      <p:pic>
        <p:nvPicPr>
          <p:cNvPr id="7" name="6 Imagen" descr="UF2213 Modelos de Datos y Visión Conceptual de una Base de Datos (Online) -  PREPARACIÓN OPOSICIONES Y CENTRO DE FORMACIÓN"/>
          <p:cNvPicPr/>
          <p:nvPr/>
        </p:nvPicPr>
        <p:blipFill>
          <a:blip r:embed="rId4"/>
          <a:srcRect/>
          <a:stretch>
            <a:fillRect/>
          </a:stretch>
        </p:blipFill>
        <p:spPr bwMode="auto">
          <a:xfrm>
            <a:off x="6929454" y="0"/>
            <a:ext cx="2016125" cy="1029335"/>
          </a:xfrm>
          <a:prstGeom prst="rect">
            <a:avLst/>
          </a:prstGeom>
          <a:ln>
            <a:noFill/>
          </a:ln>
          <a:effectLst>
            <a:outerShdw blurRad="292100" dist="139700" dir="2700000" algn="tl" rotWithShape="0">
              <a:srgbClr val="333333">
                <a:alpha val="65000"/>
              </a:srgbClr>
            </a:outerShdw>
          </a:effectLst>
        </p:spPr>
      </p:pic>
      <p:pic>
        <p:nvPicPr>
          <p:cNvPr id="8" name="7 Imagen" descr="Las 3 Bases de Datos NoSQL más populares para iniciarse en la Nube"/>
          <p:cNvPicPr/>
          <p:nvPr/>
        </p:nvPicPr>
        <p:blipFill>
          <a:blip r:embed="rId5"/>
          <a:srcRect/>
          <a:stretch>
            <a:fillRect/>
          </a:stretch>
        </p:blipFill>
        <p:spPr bwMode="auto">
          <a:xfrm>
            <a:off x="7113407" y="5331600"/>
            <a:ext cx="2030593" cy="1526400"/>
          </a:xfrm>
          <a:prstGeom prst="ellipse">
            <a:avLst/>
          </a:prstGeom>
          <a:ln>
            <a:noFill/>
          </a:ln>
          <a:effectLst>
            <a:softEdge rad="112500"/>
          </a:effectLst>
        </p:spPr>
      </p:pic>
      <p:pic>
        <p:nvPicPr>
          <p:cNvPr id="9" name="8 Imagen" descr="Estrategias de búsqueda de información eficiente 2022 - Tutotesis"/>
          <p:cNvPicPr/>
          <p:nvPr/>
        </p:nvPicPr>
        <p:blipFill>
          <a:blip r:embed="rId6"/>
          <a:srcRect/>
          <a:stretch>
            <a:fillRect/>
          </a:stretch>
        </p:blipFill>
        <p:spPr bwMode="auto">
          <a:xfrm>
            <a:off x="142844" y="3286124"/>
            <a:ext cx="1857388" cy="160279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a:srcRect/>
          <a:stretch>
            <a:fillRect/>
          </a:stretch>
        </p:blipFill>
        <p:spPr bwMode="auto">
          <a:xfrm>
            <a:off x="285720" y="0"/>
            <a:ext cx="8858280" cy="5214950"/>
          </a:xfrm>
          <a:prstGeom prst="rect">
            <a:avLst/>
          </a:prstGeom>
          <a:noFill/>
          <a:ln w="9525">
            <a:noFill/>
            <a:miter lim="800000"/>
            <a:headEnd/>
            <a:tailEnd/>
          </a:ln>
          <a:effectLst/>
        </p:spPr>
      </p:pic>
      <p:pic>
        <p:nvPicPr>
          <p:cNvPr id="5" name="4 Imagen" descr="Mendeley y/o Zotero?. Análisis comparado de gestores de referencias  bibliográficas y visibilidad de la investigación | Universo Abierto"/>
          <p:cNvPicPr/>
          <p:nvPr/>
        </p:nvPicPr>
        <p:blipFill>
          <a:blip r:embed="rId3"/>
          <a:srcRect/>
          <a:stretch>
            <a:fillRect/>
          </a:stretch>
        </p:blipFill>
        <p:spPr bwMode="auto">
          <a:xfrm>
            <a:off x="5929322" y="5357827"/>
            <a:ext cx="2857500" cy="150017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3143248"/>
            <a:ext cx="8358246" cy="830997"/>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 Puede ayudar a inspirar y generar nuevas ideas, poniendo de relieve las incoherencias en los conocimientos actuales </a:t>
            </a:r>
          </a:p>
        </p:txBody>
      </p:sp>
      <p:sp>
        <p:nvSpPr>
          <p:cNvPr id="3" name="2 Rectángulo"/>
          <p:cNvSpPr/>
          <p:nvPr/>
        </p:nvSpPr>
        <p:spPr>
          <a:xfrm>
            <a:off x="357158" y="571480"/>
            <a:ext cx="8501122" cy="2492990"/>
          </a:xfrm>
          <a:prstGeom prst="rect">
            <a:avLst/>
          </a:prstGeom>
        </p:spPr>
        <p:txBody>
          <a:bodyPr wrap="square">
            <a:spAutoFit/>
          </a:bodyPr>
          <a:lstStyle/>
          <a:p>
            <a:pPr algn="just">
              <a:buFont typeface="Arial" pitchFamily="34" charset="0"/>
              <a:buChar char="•"/>
            </a:pPr>
            <a:r>
              <a:rPr lang="es-ES" sz="2400" dirty="0" smtClean="0">
                <a:latin typeface="Arial" pitchFamily="34" charset="0"/>
                <a:cs typeface="Arial" pitchFamily="34" charset="0"/>
              </a:rPr>
              <a:t> no se llevan a cabo únicamente con la finalidad de hacer investigación</a:t>
            </a:r>
          </a:p>
          <a:p>
            <a:pPr algn="just">
              <a:buFont typeface="Arial" pitchFamily="34" charset="0"/>
              <a:buChar char="•"/>
            </a:pPr>
            <a:endParaRPr lang="es-ES" sz="2400" dirty="0" smtClean="0">
              <a:latin typeface="Arial" pitchFamily="34" charset="0"/>
              <a:cs typeface="Arial" pitchFamily="34" charset="0"/>
            </a:endParaRPr>
          </a:p>
          <a:p>
            <a:pPr algn="just">
              <a:buFont typeface="Arial" pitchFamily="34" charset="0"/>
              <a:buChar char="•"/>
            </a:pPr>
            <a:r>
              <a:rPr lang="es-ES" sz="2400" dirty="0" smtClean="0">
                <a:latin typeface="Arial" pitchFamily="34" charset="0"/>
                <a:cs typeface="Arial" pitchFamily="34" charset="0"/>
              </a:rPr>
              <a:t> se considera una herramienta básica para avanzar en la práctica.</a:t>
            </a:r>
          </a:p>
          <a:p>
            <a:endParaRPr lang="es-ES" dirty="0" smtClean="0"/>
          </a:p>
          <a:p>
            <a:endParaRPr lang="es-ES" dirty="0"/>
          </a:p>
        </p:txBody>
      </p:sp>
      <p:pic>
        <p:nvPicPr>
          <p:cNvPr id="6" name="5 Imagen" descr="Biblioteca IUCS - Fundación Barceló: La Revisión Bibliográfica y Lista de  referencias en APA"/>
          <p:cNvPicPr/>
          <p:nvPr/>
        </p:nvPicPr>
        <p:blipFill>
          <a:blip r:embed="rId2"/>
          <a:srcRect/>
          <a:stretch>
            <a:fillRect/>
          </a:stretch>
        </p:blipFill>
        <p:spPr bwMode="auto">
          <a:xfrm>
            <a:off x="4214810" y="4357694"/>
            <a:ext cx="3286148" cy="19954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642918"/>
            <a:ext cx="8715436" cy="5632311"/>
          </a:xfrm>
          <a:prstGeom prst="rect">
            <a:avLst/>
          </a:prstGeom>
          <a:ln>
            <a:noFill/>
          </a:ln>
          <a:effectLst>
            <a:outerShdw blurRad="76200" dir="13500000" sy="23000" kx="1200000" algn="br"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buFont typeface="Arial" pitchFamily="34" charset="0"/>
              <a:buChar char="•"/>
            </a:pPr>
            <a:r>
              <a:rPr lang="es-ES" sz="2400" dirty="0" smtClean="0">
                <a:latin typeface="Arial" pitchFamily="34" charset="0"/>
                <a:cs typeface="Arial" pitchFamily="34" charset="0"/>
              </a:rPr>
              <a:t>Tienen una función importante en la evaluación de las prácticas actuales y formular recomendaciones para la elaboración de políticas y el cambio de la práctica asistencial.</a:t>
            </a:r>
          </a:p>
          <a:p>
            <a:pPr algn="just">
              <a:lnSpc>
                <a:spcPct val="150000"/>
              </a:lnSpc>
            </a:pPr>
            <a:r>
              <a:rPr lang="es-ES" sz="2400" dirty="0" smtClean="0">
                <a:latin typeface="Arial" pitchFamily="34" charset="0"/>
                <a:cs typeface="Arial" pitchFamily="34" charset="0"/>
              </a:rPr>
              <a:t> </a:t>
            </a:r>
          </a:p>
          <a:p>
            <a:pPr algn="just">
              <a:lnSpc>
                <a:spcPct val="150000"/>
              </a:lnSpc>
              <a:buFont typeface="Arial" pitchFamily="34" charset="0"/>
              <a:buChar char="•"/>
            </a:pPr>
            <a:r>
              <a:rPr lang="es-ES" sz="2400" dirty="0" smtClean="0">
                <a:latin typeface="Arial" pitchFamily="34" charset="0"/>
                <a:cs typeface="Arial" pitchFamily="34" charset="0"/>
              </a:rPr>
              <a:t>Son útiles para el estudio de los marcos teóricos o conceptuales existentes sobre un tema determinado. </a:t>
            </a:r>
          </a:p>
          <a:p>
            <a:pPr algn="just">
              <a:lnSpc>
                <a:spcPct val="150000"/>
              </a:lnSpc>
            </a:pPr>
            <a:endParaRPr lang="es-ES" sz="2400" dirty="0" smtClean="0">
              <a:latin typeface="Arial" pitchFamily="34" charset="0"/>
              <a:cs typeface="Arial" pitchFamily="34" charset="0"/>
            </a:endParaRPr>
          </a:p>
          <a:p>
            <a:pPr algn="just">
              <a:lnSpc>
                <a:spcPct val="150000"/>
              </a:lnSpc>
              <a:buFont typeface="Arial" pitchFamily="34" charset="0"/>
              <a:buChar char="•"/>
            </a:pPr>
            <a:r>
              <a:rPr lang="es-ES" sz="2400" dirty="0" smtClean="0">
                <a:latin typeface="Arial" pitchFamily="34" charset="0"/>
                <a:cs typeface="Arial" pitchFamily="34" charset="0"/>
              </a:rPr>
              <a:t>Permite facilitar el desarrollo de marcos teóricos o conceptuales a través de la exploración y la evaluación crítica de los conocimientos existentes.</a:t>
            </a:r>
            <a:endParaRPr lang="es-E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428736"/>
            <a:ext cx="8501122" cy="3416320"/>
          </a:xfrm>
          <a:prstGeom prst="rect">
            <a:avLst/>
          </a:prstGeom>
          <a:ln>
            <a:noFill/>
          </a:ln>
          <a:effectLst>
            <a:outerShdw blurRad="76200" dir="18900000" sy="23000" kx="-1200000" algn="bl" rotWithShape="0">
              <a:prstClr val="black">
                <a:alpha val="20000"/>
              </a:prst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“La </a:t>
            </a:r>
            <a:r>
              <a:rPr lang="es-ES" sz="2400" b="1" dirty="0" smtClean="0">
                <a:latin typeface="Arial" pitchFamily="34" charset="0"/>
                <a:cs typeface="Arial" pitchFamily="34" charset="0"/>
              </a:rPr>
              <a:t>operación documental </a:t>
            </a:r>
            <a:r>
              <a:rPr lang="es-ES" sz="2400" dirty="0" smtClean="0">
                <a:latin typeface="Arial" pitchFamily="34" charset="0"/>
                <a:cs typeface="Arial" pitchFamily="34" charset="0"/>
              </a:rPr>
              <a:t>de </a:t>
            </a:r>
            <a:r>
              <a:rPr lang="es-ES" sz="2400" b="1" dirty="0" smtClean="0">
                <a:latin typeface="Arial" pitchFamily="34" charset="0"/>
                <a:cs typeface="Arial" pitchFamily="34" charset="0"/>
              </a:rPr>
              <a:t>recuperar</a:t>
            </a:r>
            <a:r>
              <a:rPr lang="es-ES" sz="2400" dirty="0" smtClean="0">
                <a:latin typeface="Arial" pitchFamily="34" charset="0"/>
                <a:cs typeface="Arial" pitchFamily="34" charset="0"/>
              </a:rPr>
              <a:t> un conjunto de </a:t>
            </a:r>
            <a:r>
              <a:rPr lang="es-ES" sz="2400" b="1" dirty="0" smtClean="0">
                <a:latin typeface="Arial" pitchFamily="34" charset="0"/>
                <a:cs typeface="Arial" pitchFamily="34" charset="0"/>
              </a:rPr>
              <a:t>documentos o referencias bibliográficas </a:t>
            </a:r>
            <a:r>
              <a:rPr lang="es-ES" sz="2400" dirty="0" smtClean="0">
                <a:latin typeface="Arial" pitchFamily="34" charset="0"/>
                <a:cs typeface="Arial" pitchFamily="34" charset="0"/>
              </a:rPr>
              <a:t>que se publican en el mundo sobre un tema, un autor, una publicación o un trabajo específico. Actividad de carácter retrospectivo que nos </a:t>
            </a:r>
            <a:r>
              <a:rPr lang="es-ES" sz="2400" b="1" dirty="0" smtClean="0">
                <a:latin typeface="Arial" pitchFamily="34" charset="0"/>
                <a:cs typeface="Arial" pitchFamily="34" charset="0"/>
              </a:rPr>
              <a:t>aporta información </a:t>
            </a:r>
            <a:r>
              <a:rPr lang="es-ES" sz="2400" dirty="0" smtClean="0">
                <a:latin typeface="Arial" pitchFamily="34" charset="0"/>
                <a:cs typeface="Arial" pitchFamily="34" charset="0"/>
              </a:rPr>
              <a:t>acotada a un periodo determinado de tiempo " </a:t>
            </a:r>
            <a:endParaRPr lang="es-ES" sz="2400" dirty="0">
              <a:latin typeface="Arial" pitchFamily="34" charset="0"/>
              <a:cs typeface="Arial" pitchFamily="34" charset="0"/>
            </a:endParaRPr>
          </a:p>
        </p:txBody>
      </p:sp>
      <p:sp>
        <p:nvSpPr>
          <p:cNvPr id="4" name="3 Rectángulo"/>
          <p:cNvSpPr/>
          <p:nvPr/>
        </p:nvSpPr>
        <p:spPr>
          <a:xfrm>
            <a:off x="1643042" y="285728"/>
            <a:ext cx="6000792" cy="461665"/>
          </a:xfrm>
          <a:prstGeom prst="rect">
            <a:avLst/>
          </a:prstGeom>
          <a:solidFill>
            <a:srgbClr val="00B0F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s-ES" sz="2400" b="1" dirty="0" smtClean="0">
                <a:latin typeface="Arial" pitchFamily="34" charset="0"/>
                <a:cs typeface="Arial" pitchFamily="34" charset="0"/>
              </a:rPr>
              <a:t>Revisión bibliográfica definiciones</a:t>
            </a:r>
          </a:p>
        </p:txBody>
      </p:sp>
      <p:sp>
        <p:nvSpPr>
          <p:cNvPr id="6" name="5 Rectángulo"/>
          <p:cNvSpPr/>
          <p:nvPr/>
        </p:nvSpPr>
        <p:spPr>
          <a:xfrm>
            <a:off x="6072198" y="4857760"/>
            <a:ext cx="2000264" cy="338554"/>
          </a:xfrm>
          <a:prstGeom prst="rect">
            <a:avLst/>
          </a:prstGeom>
        </p:spPr>
        <p:txBody>
          <a:bodyPr wrap="square">
            <a:spAutoFit/>
          </a:bodyPr>
          <a:lstStyle/>
          <a:p>
            <a:pPr algn="ctr"/>
            <a:r>
              <a:rPr lang="es-ES" sz="1600" dirty="0" smtClean="0">
                <a:latin typeface="Arial" pitchFamily="34" charset="0"/>
                <a:cs typeface="Arial" pitchFamily="34" charset="0"/>
              </a:rPr>
              <a:t>Gálvez Toro,</a:t>
            </a:r>
            <a:endParaRPr lang="es-ES"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071546"/>
            <a:ext cx="8429684" cy="4524315"/>
          </a:xfrm>
          <a:prstGeom prst="rect">
            <a:avLst/>
          </a:prstGeom>
          <a:ln>
            <a:noFill/>
          </a:ln>
          <a:effectLst>
            <a:outerShdw blurRad="76200" dir="18900000" sy="23000" kx="-1200000" algn="bl" rotWithShape="0">
              <a:prstClr val="black">
                <a:alpha val="20000"/>
              </a:prstClr>
            </a:outerShdw>
          </a:effectLst>
          <a:scene3d>
            <a:camera prst="isometricOffAxis1Right"/>
            <a:lightRig rig="contrasting" dir="t">
              <a:rot lat="0" lon="0" rev="1500000"/>
            </a:lightRig>
          </a:scene3d>
          <a:sp3d prstMaterial="metal">
            <a:bevelT w="88900" h="88900"/>
          </a:sp3d>
        </p:spPr>
        <p:txBody>
          <a:bodyPr wrap="square">
            <a:spAutoFit/>
          </a:bodyPr>
          <a:lstStyle/>
          <a:p>
            <a:pPr algn="just">
              <a:lnSpc>
                <a:spcPct val="150000"/>
              </a:lnSpc>
            </a:pPr>
            <a:r>
              <a:rPr lang="es-ES" sz="2400" dirty="0" smtClean="0">
                <a:latin typeface="Arial" pitchFamily="34" charset="0"/>
                <a:cs typeface="Arial" pitchFamily="34" charset="0"/>
              </a:rPr>
              <a:t>“La selección de los </a:t>
            </a:r>
            <a:r>
              <a:rPr lang="es-ES" sz="2400" b="1" dirty="0" smtClean="0">
                <a:latin typeface="Arial" pitchFamily="34" charset="0"/>
                <a:cs typeface="Arial" pitchFamily="34" charset="0"/>
              </a:rPr>
              <a:t>documentos disponibles </a:t>
            </a:r>
            <a:r>
              <a:rPr lang="es-ES" sz="2400" dirty="0" smtClean="0">
                <a:latin typeface="Arial" pitchFamily="34" charset="0"/>
                <a:cs typeface="Arial" pitchFamily="34" charset="0"/>
              </a:rPr>
              <a:t>sobre el tema, que </a:t>
            </a:r>
            <a:r>
              <a:rPr lang="es-ES" sz="2400" b="1" dirty="0" smtClean="0">
                <a:latin typeface="Arial" pitchFamily="34" charset="0"/>
                <a:cs typeface="Arial" pitchFamily="34" charset="0"/>
              </a:rPr>
              <a:t>contienen información, ideas, datos y evidencias </a:t>
            </a:r>
            <a:r>
              <a:rPr lang="es-ES" sz="2400" dirty="0" smtClean="0">
                <a:latin typeface="Arial" pitchFamily="34" charset="0"/>
                <a:cs typeface="Arial" pitchFamily="34" charset="0"/>
              </a:rPr>
              <a:t>por escrito sobre un punto de vista en particular para cumplir ciertos objetivos o expresar determinadas opiniones sobre la naturaleza del tema y la forma en que se va a investigar, así como la evaluación eficaz de estos documentos en relación con la investigación que se propone" </a:t>
            </a:r>
            <a:endParaRPr lang="es-ES" sz="2400" dirty="0"/>
          </a:p>
        </p:txBody>
      </p:sp>
      <p:sp>
        <p:nvSpPr>
          <p:cNvPr id="3" name="2 Rectángulo"/>
          <p:cNvSpPr/>
          <p:nvPr/>
        </p:nvSpPr>
        <p:spPr>
          <a:xfrm>
            <a:off x="6143636" y="5072074"/>
            <a:ext cx="1214446" cy="338554"/>
          </a:xfrm>
          <a:prstGeom prst="rect">
            <a:avLst/>
          </a:prstGeom>
        </p:spPr>
        <p:txBody>
          <a:bodyPr wrap="square">
            <a:spAutoFit/>
          </a:bodyPr>
          <a:lstStyle/>
          <a:p>
            <a:r>
              <a:rPr lang="es-ES" sz="1600" dirty="0" err="1" smtClean="0">
                <a:latin typeface="Arial" pitchFamily="34" charset="0"/>
                <a:cs typeface="Arial" pitchFamily="34" charset="0"/>
              </a:rPr>
              <a:t>Hart</a:t>
            </a:r>
            <a:r>
              <a:rPr lang="es-ES" sz="1600" dirty="0" smtClean="0">
                <a:latin typeface="Arial" pitchFamily="34" charset="0"/>
                <a:cs typeface="Arial" pitchFamily="34" charset="0"/>
              </a:rPr>
              <a:t>, C</a:t>
            </a:r>
            <a:endParaRPr lang="es-ES"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589</TotalTime>
  <Words>3042</Words>
  <Application>Microsoft Office PowerPoint</Application>
  <PresentationFormat>Presentación en pantalla (4:3)</PresentationFormat>
  <Paragraphs>262</Paragraphs>
  <Slides>51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51</vt:i4>
      </vt:variant>
    </vt:vector>
  </HeadingPairs>
  <TitlesOfParts>
    <vt:vector size="56"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Ivan</dc:creator>
  <cp:lastModifiedBy>luis</cp:lastModifiedBy>
  <cp:revision>66</cp:revision>
  <dcterms:created xsi:type="dcterms:W3CDTF">2022-03-03T00:43:23Z</dcterms:created>
  <dcterms:modified xsi:type="dcterms:W3CDTF">2023-09-04T18:59:28Z</dcterms:modified>
</cp:coreProperties>
</file>